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76" r:id="rId3"/>
    <p:sldId id="477" r:id="rId4"/>
    <p:sldId id="478" r:id="rId5"/>
    <p:sldId id="479" r:id="rId6"/>
    <p:sldId id="480" r:id="rId7"/>
    <p:sldId id="481" r:id="rId8"/>
    <p:sldId id="482" r:id="rId9"/>
    <p:sldId id="483" r:id="rId10"/>
    <p:sldId id="484" r:id="rId11"/>
    <p:sldId id="485" r:id="rId12"/>
    <p:sldId id="486" r:id="rId13"/>
    <p:sldId id="487" r:id="rId14"/>
    <p:sldId id="488" r:id="rId15"/>
    <p:sldId id="489" r:id="rId16"/>
    <p:sldId id="490" r:id="rId17"/>
    <p:sldId id="491" r:id="rId18"/>
    <p:sldId id="493" r:id="rId19"/>
    <p:sldId id="492" r:id="rId20"/>
    <p:sldId id="494" r:id="rId21"/>
    <p:sldId id="443" r:id="rId22"/>
    <p:sldId id="444" r:id="rId23"/>
    <p:sldId id="445" r:id="rId24"/>
    <p:sldId id="446" r:id="rId25"/>
    <p:sldId id="447" r:id="rId26"/>
    <p:sldId id="448" r:id="rId27"/>
    <p:sldId id="449" r:id="rId28"/>
    <p:sldId id="450" r:id="rId29"/>
    <p:sldId id="451" r:id="rId30"/>
    <p:sldId id="452" r:id="rId31"/>
    <p:sldId id="453" r:id="rId32"/>
    <p:sldId id="454" r:id="rId33"/>
    <p:sldId id="455" r:id="rId34"/>
    <p:sldId id="456" r:id="rId35"/>
    <p:sldId id="457" r:id="rId36"/>
    <p:sldId id="458" r:id="rId37"/>
    <p:sldId id="459" r:id="rId38"/>
    <p:sldId id="460" r:id="rId39"/>
    <p:sldId id="461" r:id="rId40"/>
    <p:sldId id="462" r:id="rId41"/>
    <p:sldId id="463" r:id="rId42"/>
    <p:sldId id="464" r:id="rId43"/>
    <p:sldId id="465" r:id="rId44"/>
    <p:sldId id="466" r:id="rId45"/>
    <p:sldId id="467" r:id="rId46"/>
    <p:sldId id="468" r:id="rId47"/>
    <p:sldId id="469" r:id="rId48"/>
    <p:sldId id="470" r:id="rId49"/>
    <p:sldId id="471" r:id="rId50"/>
    <p:sldId id="472" r:id="rId51"/>
    <p:sldId id="473" r:id="rId52"/>
    <p:sldId id="474" r:id="rId53"/>
    <p:sldId id="47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ihaashanmugasundaram@gmail.com" initials="s" lastIdx="1" clrIdx="0">
    <p:extLst>
      <p:ext uri="{19B8F6BF-5375-455C-9EA6-DF929625EA0E}">
        <p15:presenceInfo xmlns:p15="http://schemas.microsoft.com/office/powerpoint/2012/main" userId="5b32d169e024f4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9T12:41:05.519"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0EA4-B4DC-326E-6D5D-5E2D139A0452}"/>
              </a:ext>
            </a:extLst>
          </p:cNvPr>
          <p:cNvSpPr>
            <a:spLocks noGrp="1"/>
          </p:cNvSpPr>
          <p:nvPr>
            <p:ph type="ctrTitle"/>
          </p:nvPr>
        </p:nvSpPr>
        <p:spPr>
          <a:xfrm>
            <a:off x="1524000" y="159988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4939C0-40CA-89E4-C146-B212E439D280}"/>
              </a:ext>
            </a:extLst>
          </p:cNvPr>
          <p:cNvSpPr>
            <a:spLocks noGrp="1"/>
          </p:cNvSpPr>
          <p:nvPr>
            <p:ph type="subTitle" idx="1"/>
          </p:nvPr>
        </p:nvSpPr>
        <p:spPr>
          <a:xfrm>
            <a:off x="1524000" y="407955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a:extLst>
              <a:ext uri="{FF2B5EF4-FFF2-40B4-BE49-F238E27FC236}">
                <a16:creationId xmlns:a16="http://schemas.microsoft.com/office/drawing/2014/main" id="{0B16BB94-0024-A1B1-676D-3344605E1A33}"/>
              </a:ext>
            </a:extLst>
          </p:cNvPr>
          <p:cNvSpPr>
            <a:spLocks noGrp="1"/>
          </p:cNvSpPr>
          <p:nvPr>
            <p:ph type="ftr" sz="quarter" idx="11"/>
          </p:nvPr>
        </p:nvSpPr>
        <p:spPr>
          <a:xfrm>
            <a:off x="492760" y="6356350"/>
            <a:ext cx="2743200" cy="365125"/>
          </a:xfrm>
        </p:spPr>
        <p:style>
          <a:lnRef idx="2">
            <a:schemeClr val="dk1"/>
          </a:lnRef>
          <a:fillRef idx="1">
            <a:schemeClr val="lt1"/>
          </a:fillRef>
          <a:effectRef idx="0">
            <a:schemeClr val="dk1"/>
          </a:effectRef>
          <a:fontRef idx="minor">
            <a:schemeClr val="dk1"/>
          </a:fontRef>
        </p:style>
        <p:txBody>
          <a:bodyPr/>
          <a:lstStyle>
            <a:lvl1pPr>
              <a:defRPr sz="1400" b="1">
                <a:solidFill>
                  <a:srgbClr val="FF8B37"/>
                </a:solidFill>
              </a:defRPr>
            </a:lvl1pPr>
          </a:lstStyle>
          <a:p>
            <a:r>
              <a:rPr lang="en-IN" dirty="0"/>
              <a:t>ICT Academy</a:t>
            </a:r>
          </a:p>
        </p:txBody>
      </p:sp>
      <p:sp>
        <p:nvSpPr>
          <p:cNvPr id="6" name="Slide Number Placeholder 5">
            <a:extLst>
              <a:ext uri="{FF2B5EF4-FFF2-40B4-BE49-F238E27FC236}">
                <a16:creationId xmlns:a16="http://schemas.microsoft.com/office/drawing/2014/main" id="{62F97940-2C58-1613-E123-6DDD0303A770}"/>
              </a:ext>
            </a:extLst>
          </p:cNvPr>
          <p:cNvSpPr>
            <a:spLocks noGrp="1"/>
          </p:cNvSpPr>
          <p:nvPr>
            <p:ph type="sldNum" sz="quarter" idx="12"/>
          </p:nvPr>
        </p:nvSpPr>
        <p:spPr/>
        <p:txBody>
          <a:bodyPr/>
          <a:lstStyle/>
          <a:p>
            <a:fld id="{FACB5482-D393-4E2D-8FB7-B68A06B80F1E}" type="slidenum">
              <a:rPr lang="en-IN" smtClean="0"/>
              <a:t>‹#›</a:t>
            </a:fld>
            <a:endParaRPr lang="en-IN" dirty="0"/>
          </a:p>
        </p:txBody>
      </p:sp>
      <p:pic>
        <p:nvPicPr>
          <p:cNvPr id="8" name="Picture 7" descr="A picture containing text, clipart&#10;&#10;Description automatically generated">
            <a:extLst>
              <a:ext uri="{FF2B5EF4-FFF2-40B4-BE49-F238E27FC236}">
                <a16:creationId xmlns:a16="http://schemas.microsoft.com/office/drawing/2014/main" id="{71AEE35B-EB9C-00F8-69E3-A61AB35E6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20" y="114905"/>
            <a:ext cx="2194560" cy="906840"/>
          </a:xfrm>
          <a:prstGeom prst="rect">
            <a:avLst/>
          </a:prstGeom>
        </p:spPr>
      </p:pic>
      <p:sp>
        <p:nvSpPr>
          <p:cNvPr id="9" name="TextBox 8">
            <a:extLst>
              <a:ext uri="{FF2B5EF4-FFF2-40B4-BE49-F238E27FC236}">
                <a16:creationId xmlns:a16="http://schemas.microsoft.com/office/drawing/2014/main" id="{A1F7F60E-D9C1-03D4-79DD-717DE0406607}"/>
              </a:ext>
            </a:extLst>
          </p:cNvPr>
          <p:cNvSpPr txBox="1"/>
          <p:nvPr/>
        </p:nvSpPr>
        <p:spPr>
          <a:xfrm>
            <a:off x="5602275" y="1157754"/>
            <a:ext cx="987450" cy="369332"/>
          </a:xfrm>
          <a:prstGeom prst="rect">
            <a:avLst/>
          </a:prstGeom>
          <a:noFill/>
        </p:spPr>
        <p:txBody>
          <a:bodyPr wrap="none" rtlCol="0">
            <a:spAutoFit/>
          </a:bodyPr>
          <a:lstStyle/>
          <a:p>
            <a:r>
              <a:rPr lang="en-IN" dirty="0"/>
              <a:t>Presents</a:t>
            </a:r>
          </a:p>
        </p:txBody>
      </p:sp>
    </p:spTree>
    <p:extLst>
      <p:ext uri="{BB962C8B-B14F-4D97-AF65-F5344CB8AC3E}">
        <p14:creationId xmlns:p14="http://schemas.microsoft.com/office/powerpoint/2010/main" val="2765760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0074-28FB-BB92-1334-D3199538B1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A4B89C-E1B4-11C7-BD5F-12CEA1E62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F9A6FC-871A-08A2-36CE-71B509CE4E6C}"/>
              </a:ext>
            </a:extLst>
          </p:cNvPr>
          <p:cNvSpPr>
            <a:spLocks noGrp="1"/>
          </p:cNvSpPr>
          <p:nvPr>
            <p:ph type="dt" sz="half" idx="10"/>
          </p:nvPr>
        </p:nvSpPr>
        <p:spPr/>
        <p:txBody>
          <a:bodyPr/>
          <a:lstStyle/>
          <a:p>
            <a:fld id="{C1051B4E-5575-4A78-B131-68CA26BC193F}" type="datetime1">
              <a:rPr lang="en-IN" smtClean="0"/>
              <a:t>30-07-2025</a:t>
            </a:fld>
            <a:endParaRPr lang="en-IN"/>
          </a:p>
        </p:txBody>
      </p:sp>
      <p:sp>
        <p:nvSpPr>
          <p:cNvPr id="5" name="Footer Placeholder 4">
            <a:extLst>
              <a:ext uri="{FF2B5EF4-FFF2-40B4-BE49-F238E27FC236}">
                <a16:creationId xmlns:a16="http://schemas.microsoft.com/office/drawing/2014/main" id="{886AC8DD-F950-5BE5-E4E7-121D5941CABA}"/>
              </a:ext>
            </a:extLst>
          </p:cNvPr>
          <p:cNvSpPr>
            <a:spLocks noGrp="1"/>
          </p:cNvSpPr>
          <p:nvPr>
            <p:ph type="ftr" sz="quarter" idx="11"/>
          </p:nvPr>
        </p:nvSpPr>
        <p:spPr/>
        <p:txBody>
          <a:bodyPr/>
          <a:lstStyle/>
          <a:p>
            <a:r>
              <a:rPr lang="en-IN"/>
              <a:t>ICT Academy</a:t>
            </a:r>
          </a:p>
        </p:txBody>
      </p:sp>
      <p:sp>
        <p:nvSpPr>
          <p:cNvPr id="6" name="Slide Number Placeholder 5">
            <a:extLst>
              <a:ext uri="{FF2B5EF4-FFF2-40B4-BE49-F238E27FC236}">
                <a16:creationId xmlns:a16="http://schemas.microsoft.com/office/drawing/2014/main" id="{D9B2A425-3FF3-3365-D49E-BBDD426BB6E6}"/>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208996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931A1-7258-F68D-94DD-E74D7DE1AD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476F33-C629-F305-B184-04006A27F3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8B77F6-1334-F1B2-C639-554A293C7172}"/>
              </a:ext>
            </a:extLst>
          </p:cNvPr>
          <p:cNvSpPr>
            <a:spLocks noGrp="1"/>
          </p:cNvSpPr>
          <p:nvPr>
            <p:ph type="dt" sz="half" idx="10"/>
          </p:nvPr>
        </p:nvSpPr>
        <p:spPr/>
        <p:txBody>
          <a:bodyPr/>
          <a:lstStyle/>
          <a:p>
            <a:fld id="{7A1378E5-3397-4B27-AE7A-920628AB8853}" type="datetime1">
              <a:rPr lang="en-IN" smtClean="0"/>
              <a:t>30-07-2025</a:t>
            </a:fld>
            <a:endParaRPr lang="en-IN"/>
          </a:p>
        </p:txBody>
      </p:sp>
      <p:sp>
        <p:nvSpPr>
          <p:cNvPr id="5" name="Footer Placeholder 4">
            <a:extLst>
              <a:ext uri="{FF2B5EF4-FFF2-40B4-BE49-F238E27FC236}">
                <a16:creationId xmlns:a16="http://schemas.microsoft.com/office/drawing/2014/main" id="{9F3B7234-63D7-35A5-7F62-FDC4F3FDC76A}"/>
              </a:ext>
            </a:extLst>
          </p:cNvPr>
          <p:cNvSpPr>
            <a:spLocks noGrp="1"/>
          </p:cNvSpPr>
          <p:nvPr>
            <p:ph type="ftr" sz="quarter" idx="11"/>
          </p:nvPr>
        </p:nvSpPr>
        <p:spPr/>
        <p:txBody>
          <a:bodyPr/>
          <a:lstStyle/>
          <a:p>
            <a:r>
              <a:rPr lang="en-IN"/>
              <a:t>ICT Academy</a:t>
            </a:r>
          </a:p>
        </p:txBody>
      </p:sp>
      <p:sp>
        <p:nvSpPr>
          <p:cNvPr id="6" name="Slide Number Placeholder 5">
            <a:extLst>
              <a:ext uri="{FF2B5EF4-FFF2-40B4-BE49-F238E27FC236}">
                <a16:creationId xmlns:a16="http://schemas.microsoft.com/office/drawing/2014/main" id="{F5979070-1721-11B6-98C9-21898196A390}"/>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373802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1408-42B5-048B-604E-DC3C6B5F7E5E}"/>
              </a:ext>
            </a:extLst>
          </p:cNvPr>
          <p:cNvSpPr>
            <a:spLocks noGrp="1"/>
          </p:cNvSpPr>
          <p:nvPr>
            <p:ph type="title"/>
          </p:nvPr>
        </p:nvSpPr>
        <p:spPr>
          <a:xfrm>
            <a:off x="558800" y="320675"/>
            <a:ext cx="9616440" cy="1325563"/>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920C93-6881-5562-8115-9DE448BA7000}"/>
              </a:ext>
            </a:extLst>
          </p:cNvPr>
          <p:cNvSpPr>
            <a:spLocks noGrp="1"/>
          </p:cNvSpPr>
          <p:nvPr>
            <p:ph idx="1"/>
          </p:nvPr>
        </p:nvSpPr>
        <p:spPr>
          <a:xfrm>
            <a:off x="548640" y="1825625"/>
            <a:ext cx="1109472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4B05E45B-4B06-4607-CA1B-D8C33E810558}"/>
              </a:ext>
            </a:extLst>
          </p:cNvPr>
          <p:cNvSpPr>
            <a:spLocks noGrp="1"/>
          </p:cNvSpPr>
          <p:nvPr>
            <p:ph type="ftr" sz="quarter" idx="11"/>
          </p:nvPr>
        </p:nvSpPr>
        <p:spPr>
          <a:xfrm>
            <a:off x="523240" y="6356350"/>
            <a:ext cx="4114800" cy="365125"/>
          </a:xfrm>
        </p:spPr>
        <p:txBody>
          <a:bodyPr/>
          <a:lstStyle/>
          <a:p>
            <a:r>
              <a:rPr lang="en-IN"/>
              <a:t>ICT Academy</a:t>
            </a:r>
          </a:p>
        </p:txBody>
      </p:sp>
      <p:sp>
        <p:nvSpPr>
          <p:cNvPr id="6" name="Slide Number Placeholder 5">
            <a:extLst>
              <a:ext uri="{FF2B5EF4-FFF2-40B4-BE49-F238E27FC236}">
                <a16:creationId xmlns:a16="http://schemas.microsoft.com/office/drawing/2014/main" id="{F03C3F43-42D4-B0E8-A909-EC0F0B5B2331}"/>
              </a:ext>
            </a:extLst>
          </p:cNvPr>
          <p:cNvSpPr>
            <a:spLocks noGrp="1"/>
          </p:cNvSpPr>
          <p:nvPr>
            <p:ph type="sldNum" sz="quarter" idx="12"/>
          </p:nvPr>
        </p:nvSpPr>
        <p:spPr>
          <a:xfrm>
            <a:off x="8925560" y="6356350"/>
            <a:ext cx="2743200" cy="365125"/>
          </a:xfrm>
        </p:spPr>
        <p:txBody>
          <a:bodyPr/>
          <a:lstStyle/>
          <a:p>
            <a:fld id="{FACB5482-D393-4E2D-8FB7-B68A06B80F1E}" type="slidenum">
              <a:rPr lang="en-IN" smtClean="0"/>
              <a:t>‹#›</a:t>
            </a:fld>
            <a:endParaRPr lang="en-IN"/>
          </a:p>
        </p:txBody>
      </p:sp>
      <p:pic>
        <p:nvPicPr>
          <p:cNvPr id="7" name="Picture 6" descr="A picture containing text, clipart&#10;&#10;Description automatically generated">
            <a:extLst>
              <a:ext uri="{FF2B5EF4-FFF2-40B4-BE49-F238E27FC236}">
                <a16:creationId xmlns:a16="http://schemas.microsoft.com/office/drawing/2014/main" id="{5AE49820-F2D7-5F64-EE38-DAED2F98C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360" y="136525"/>
            <a:ext cx="1432560" cy="591965"/>
          </a:xfrm>
          <a:prstGeom prst="rect">
            <a:avLst/>
          </a:prstGeom>
        </p:spPr>
      </p:pic>
    </p:spTree>
    <p:extLst>
      <p:ext uri="{BB962C8B-B14F-4D97-AF65-F5344CB8AC3E}">
        <p14:creationId xmlns:p14="http://schemas.microsoft.com/office/powerpoint/2010/main" val="4109170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C01-395F-0777-13F4-257E0B9481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E7DE9F-7CBA-439C-6B80-6036E8D254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7F607-5560-B262-0980-239ED914E1A3}"/>
              </a:ext>
            </a:extLst>
          </p:cNvPr>
          <p:cNvSpPr>
            <a:spLocks noGrp="1"/>
          </p:cNvSpPr>
          <p:nvPr>
            <p:ph type="dt" sz="half" idx="10"/>
          </p:nvPr>
        </p:nvSpPr>
        <p:spPr/>
        <p:txBody>
          <a:bodyPr/>
          <a:lstStyle/>
          <a:p>
            <a:fld id="{0BFA8325-8C1D-4B03-A87C-3333D6EF1138}" type="datetime1">
              <a:rPr lang="en-IN" smtClean="0"/>
              <a:t>30-07-2025</a:t>
            </a:fld>
            <a:endParaRPr lang="en-IN"/>
          </a:p>
        </p:txBody>
      </p:sp>
      <p:sp>
        <p:nvSpPr>
          <p:cNvPr id="5" name="Footer Placeholder 4">
            <a:extLst>
              <a:ext uri="{FF2B5EF4-FFF2-40B4-BE49-F238E27FC236}">
                <a16:creationId xmlns:a16="http://schemas.microsoft.com/office/drawing/2014/main" id="{A924DA0A-3FC5-EC03-EB3D-6E41FF0745D1}"/>
              </a:ext>
            </a:extLst>
          </p:cNvPr>
          <p:cNvSpPr>
            <a:spLocks noGrp="1"/>
          </p:cNvSpPr>
          <p:nvPr>
            <p:ph type="ftr" sz="quarter" idx="11"/>
          </p:nvPr>
        </p:nvSpPr>
        <p:spPr/>
        <p:txBody>
          <a:bodyPr/>
          <a:lstStyle/>
          <a:p>
            <a:r>
              <a:rPr lang="en-IN"/>
              <a:t>ICT Academy</a:t>
            </a:r>
          </a:p>
        </p:txBody>
      </p:sp>
      <p:sp>
        <p:nvSpPr>
          <p:cNvPr id="6" name="Slide Number Placeholder 5">
            <a:extLst>
              <a:ext uri="{FF2B5EF4-FFF2-40B4-BE49-F238E27FC236}">
                <a16:creationId xmlns:a16="http://schemas.microsoft.com/office/drawing/2014/main" id="{D6A1EE97-89F1-FB29-A042-AF9AAEA7C3D4}"/>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38496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BADA-87CE-8C82-A87F-E40CB4E7FA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96624C-BA87-CDB7-A54D-F3635CF6F2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EB491A-1D4C-EDC8-35EA-36A836E66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264F77-6485-9B9C-9BB6-031600B7952C}"/>
              </a:ext>
            </a:extLst>
          </p:cNvPr>
          <p:cNvSpPr>
            <a:spLocks noGrp="1"/>
          </p:cNvSpPr>
          <p:nvPr>
            <p:ph type="dt" sz="half" idx="10"/>
          </p:nvPr>
        </p:nvSpPr>
        <p:spPr/>
        <p:txBody>
          <a:bodyPr/>
          <a:lstStyle/>
          <a:p>
            <a:fld id="{628F29CA-D2F8-42FA-8BC2-6F807D4ED3FC}" type="datetime1">
              <a:rPr lang="en-IN" smtClean="0"/>
              <a:t>30-07-2025</a:t>
            </a:fld>
            <a:endParaRPr lang="en-IN"/>
          </a:p>
        </p:txBody>
      </p:sp>
      <p:sp>
        <p:nvSpPr>
          <p:cNvPr id="6" name="Footer Placeholder 5">
            <a:extLst>
              <a:ext uri="{FF2B5EF4-FFF2-40B4-BE49-F238E27FC236}">
                <a16:creationId xmlns:a16="http://schemas.microsoft.com/office/drawing/2014/main" id="{47510FCC-33DA-9C94-2C67-618F3BD03657}"/>
              </a:ext>
            </a:extLst>
          </p:cNvPr>
          <p:cNvSpPr>
            <a:spLocks noGrp="1"/>
          </p:cNvSpPr>
          <p:nvPr>
            <p:ph type="ftr" sz="quarter" idx="11"/>
          </p:nvPr>
        </p:nvSpPr>
        <p:spPr/>
        <p:txBody>
          <a:bodyPr/>
          <a:lstStyle/>
          <a:p>
            <a:r>
              <a:rPr lang="en-IN"/>
              <a:t>ICT Academy</a:t>
            </a:r>
          </a:p>
        </p:txBody>
      </p:sp>
      <p:sp>
        <p:nvSpPr>
          <p:cNvPr id="7" name="Slide Number Placeholder 6">
            <a:extLst>
              <a:ext uri="{FF2B5EF4-FFF2-40B4-BE49-F238E27FC236}">
                <a16:creationId xmlns:a16="http://schemas.microsoft.com/office/drawing/2014/main" id="{AE31E08E-556D-B996-60C8-4004DAA7266F}"/>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21195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5D2A-9AEC-B95C-116A-99221D76A7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5DDD43-B53A-07CB-E3C2-7A806D8DD6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FE2DD3-82F2-97CE-4807-2951B90E26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3B666C-DB33-0BF1-8383-35658C760A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B0222-CDCC-4628-176F-B52242F8EA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50D6F2-EFA7-E2F6-CB2E-56F0C496B54E}"/>
              </a:ext>
            </a:extLst>
          </p:cNvPr>
          <p:cNvSpPr>
            <a:spLocks noGrp="1"/>
          </p:cNvSpPr>
          <p:nvPr>
            <p:ph type="dt" sz="half" idx="10"/>
          </p:nvPr>
        </p:nvSpPr>
        <p:spPr/>
        <p:txBody>
          <a:bodyPr/>
          <a:lstStyle/>
          <a:p>
            <a:fld id="{BD2C066E-49BE-4767-9998-353379C5A2DC}" type="datetime1">
              <a:rPr lang="en-IN" smtClean="0"/>
              <a:t>30-07-2025</a:t>
            </a:fld>
            <a:endParaRPr lang="en-IN"/>
          </a:p>
        </p:txBody>
      </p:sp>
      <p:sp>
        <p:nvSpPr>
          <p:cNvPr id="8" name="Footer Placeholder 7">
            <a:extLst>
              <a:ext uri="{FF2B5EF4-FFF2-40B4-BE49-F238E27FC236}">
                <a16:creationId xmlns:a16="http://schemas.microsoft.com/office/drawing/2014/main" id="{C713E863-FA2F-7C51-6233-113BBF33933A}"/>
              </a:ext>
            </a:extLst>
          </p:cNvPr>
          <p:cNvSpPr>
            <a:spLocks noGrp="1"/>
          </p:cNvSpPr>
          <p:nvPr>
            <p:ph type="ftr" sz="quarter" idx="11"/>
          </p:nvPr>
        </p:nvSpPr>
        <p:spPr/>
        <p:txBody>
          <a:bodyPr/>
          <a:lstStyle/>
          <a:p>
            <a:r>
              <a:rPr lang="en-IN"/>
              <a:t>ICT Academy</a:t>
            </a:r>
          </a:p>
        </p:txBody>
      </p:sp>
      <p:sp>
        <p:nvSpPr>
          <p:cNvPr id="9" name="Slide Number Placeholder 8">
            <a:extLst>
              <a:ext uri="{FF2B5EF4-FFF2-40B4-BE49-F238E27FC236}">
                <a16:creationId xmlns:a16="http://schemas.microsoft.com/office/drawing/2014/main" id="{CFF579E7-B028-BF1C-EEDB-48CC0DF4EC6F}"/>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767296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1336-CDC4-2B09-0BBE-738425B4F2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0DBFDC-32AD-FCFE-AFE0-B95ED378E075}"/>
              </a:ext>
            </a:extLst>
          </p:cNvPr>
          <p:cNvSpPr>
            <a:spLocks noGrp="1"/>
          </p:cNvSpPr>
          <p:nvPr>
            <p:ph type="dt" sz="half" idx="10"/>
          </p:nvPr>
        </p:nvSpPr>
        <p:spPr/>
        <p:txBody>
          <a:bodyPr/>
          <a:lstStyle/>
          <a:p>
            <a:fld id="{6F6A39A1-3E5E-4E95-8859-FC8E8D062240}" type="datetime1">
              <a:rPr lang="en-IN" smtClean="0"/>
              <a:t>30-07-2025</a:t>
            </a:fld>
            <a:endParaRPr lang="en-IN"/>
          </a:p>
        </p:txBody>
      </p:sp>
      <p:sp>
        <p:nvSpPr>
          <p:cNvPr id="4" name="Footer Placeholder 3">
            <a:extLst>
              <a:ext uri="{FF2B5EF4-FFF2-40B4-BE49-F238E27FC236}">
                <a16:creationId xmlns:a16="http://schemas.microsoft.com/office/drawing/2014/main" id="{64F93E42-47F8-70CA-3B8C-187F13E76D32}"/>
              </a:ext>
            </a:extLst>
          </p:cNvPr>
          <p:cNvSpPr>
            <a:spLocks noGrp="1"/>
          </p:cNvSpPr>
          <p:nvPr>
            <p:ph type="ftr" sz="quarter" idx="11"/>
          </p:nvPr>
        </p:nvSpPr>
        <p:spPr/>
        <p:txBody>
          <a:bodyPr/>
          <a:lstStyle/>
          <a:p>
            <a:r>
              <a:rPr lang="en-IN"/>
              <a:t>ICT Academy</a:t>
            </a:r>
          </a:p>
        </p:txBody>
      </p:sp>
      <p:sp>
        <p:nvSpPr>
          <p:cNvPr id="5" name="Slide Number Placeholder 4">
            <a:extLst>
              <a:ext uri="{FF2B5EF4-FFF2-40B4-BE49-F238E27FC236}">
                <a16:creationId xmlns:a16="http://schemas.microsoft.com/office/drawing/2014/main" id="{F0542204-51A6-1E03-1A7A-EED6ED83FF68}"/>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89128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EE1783-8682-6B7B-B009-6F3B4DD29A14}"/>
              </a:ext>
            </a:extLst>
          </p:cNvPr>
          <p:cNvSpPr>
            <a:spLocks noGrp="1"/>
          </p:cNvSpPr>
          <p:nvPr>
            <p:ph type="dt" sz="half" idx="10"/>
          </p:nvPr>
        </p:nvSpPr>
        <p:spPr/>
        <p:txBody>
          <a:bodyPr/>
          <a:lstStyle/>
          <a:p>
            <a:fld id="{16A64C03-1BCE-44FB-A603-B0277149B141}" type="datetime1">
              <a:rPr lang="en-IN" smtClean="0"/>
              <a:t>30-07-2025</a:t>
            </a:fld>
            <a:endParaRPr lang="en-IN"/>
          </a:p>
        </p:txBody>
      </p:sp>
      <p:sp>
        <p:nvSpPr>
          <p:cNvPr id="3" name="Footer Placeholder 2">
            <a:extLst>
              <a:ext uri="{FF2B5EF4-FFF2-40B4-BE49-F238E27FC236}">
                <a16:creationId xmlns:a16="http://schemas.microsoft.com/office/drawing/2014/main" id="{6633FD71-F38D-ECAA-3A7F-1D6ED3265C0E}"/>
              </a:ext>
            </a:extLst>
          </p:cNvPr>
          <p:cNvSpPr>
            <a:spLocks noGrp="1"/>
          </p:cNvSpPr>
          <p:nvPr>
            <p:ph type="ftr" sz="quarter" idx="11"/>
          </p:nvPr>
        </p:nvSpPr>
        <p:spPr/>
        <p:txBody>
          <a:bodyPr/>
          <a:lstStyle/>
          <a:p>
            <a:r>
              <a:rPr lang="en-IN"/>
              <a:t>ICT Academy</a:t>
            </a:r>
          </a:p>
        </p:txBody>
      </p:sp>
      <p:sp>
        <p:nvSpPr>
          <p:cNvPr id="4" name="Slide Number Placeholder 3">
            <a:extLst>
              <a:ext uri="{FF2B5EF4-FFF2-40B4-BE49-F238E27FC236}">
                <a16:creationId xmlns:a16="http://schemas.microsoft.com/office/drawing/2014/main" id="{8193E9B6-9ED3-33BD-3C54-48982C952C07}"/>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10821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80EE-C9E7-60CA-3BC1-FED7806FD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C81F3A-97E7-7BD6-9FB6-E79EDEC7E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AA2157-2739-28BD-8068-C2D99C853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8D990E-7E5B-77EC-526B-BEAF7563116D}"/>
              </a:ext>
            </a:extLst>
          </p:cNvPr>
          <p:cNvSpPr>
            <a:spLocks noGrp="1"/>
          </p:cNvSpPr>
          <p:nvPr>
            <p:ph type="dt" sz="half" idx="10"/>
          </p:nvPr>
        </p:nvSpPr>
        <p:spPr/>
        <p:txBody>
          <a:bodyPr/>
          <a:lstStyle/>
          <a:p>
            <a:fld id="{277F7B9D-55BA-4E5A-A5EF-B7447534C6A7}" type="datetime1">
              <a:rPr lang="en-IN" smtClean="0"/>
              <a:t>30-07-2025</a:t>
            </a:fld>
            <a:endParaRPr lang="en-IN"/>
          </a:p>
        </p:txBody>
      </p:sp>
      <p:sp>
        <p:nvSpPr>
          <p:cNvPr id="6" name="Footer Placeholder 5">
            <a:extLst>
              <a:ext uri="{FF2B5EF4-FFF2-40B4-BE49-F238E27FC236}">
                <a16:creationId xmlns:a16="http://schemas.microsoft.com/office/drawing/2014/main" id="{1ECC717D-5870-155A-BA04-A9CF7CF553EF}"/>
              </a:ext>
            </a:extLst>
          </p:cNvPr>
          <p:cNvSpPr>
            <a:spLocks noGrp="1"/>
          </p:cNvSpPr>
          <p:nvPr>
            <p:ph type="ftr" sz="quarter" idx="11"/>
          </p:nvPr>
        </p:nvSpPr>
        <p:spPr/>
        <p:txBody>
          <a:bodyPr/>
          <a:lstStyle/>
          <a:p>
            <a:r>
              <a:rPr lang="en-IN"/>
              <a:t>ICT Academy</a:t>
            </a:r>
          </a:p>
        </p:txBody>
      </p:sp>
      <p:sp>
        <p:nvSpPr>
          <p:cNvPr id="7" name="Slide Number Placeholder 6">
            <a:extLst>
              <a:ext uri="{FF2B5EF4-FFF2-40B4-BE49-F238E27FC236}">
                <a16:creationId xmlns:a16="http://schemas.microsoft.com/office/drawing/2014/main" id="{57BC93C4-4A4B-B56C-0E1A-8A69E28C2EFD}"/>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1802294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9C30-A057-B64F-B977-A0576D7728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E253BF-90DF-4AA4-DDCE-259909272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7F2A5480-4AE3-D1FE-0E7D-F4D446FDA9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01B69-F137-A5F2-F200-D7C195C910E7}"/>
              </a:ext>
            </a:extLst>
          </p:cNvPr>
          <p:cNvSpPr>
            <a:spLocks noGrp="1"/>
          </p:cNvSpPr>
          <p:nvPr>
            <p:ph type="dt" sz="half" idx="10"/>
          </p:nvPr>
        </p:nvSpPr>
        <p:spPr/>
        <p:txBody>
          <a:bodyPr/>
          <a:lstStyle/>
          <a:p>
            <a:fld id="{E79D32F2-F369-42C7-968B-30361C0F6E03}" type="datetime1">
              <a:rPr lang="en-IN" smtClean="0"/>
              <a:t>30-07-2025</a:t>
            </a:fld>
            <a:endParaRPr lang="en-IN"/>
          </a:p>
        </p:txBody>
      </p:sp>
      <p:sp>
        <p:nvSpPr>
          <p:cNvPr id="6" name="Footer Placeholder 5">
            <a:extLst>
              <a:ext uri="{FF2B5EF4-FFF2-40B4-BE49-F238E27FC236}">
                <a16:creationId xmlns:a16="http://schemas.microsoft.com/office/drawing/2014/main" id="{F9A7EE1A-8167-8271-E341-3AB393354911}"/>
              </a:ext>
            </a:extLst>
          </p:cNvPr>
          <p:cNvSpPr>
            <a:spLocks noGrp="1"/>
          </p:cNvSpPr>
          <p:nvPr>
            <p:ph type="ftr" sz="quarter" idx="11"/>
          </p:nvPr>
        </p:nvSpPr>
        <p:spPr/>
        <p:txBody>
          <a:bodyPr/>
          <a:lstStyle/>
          <a:p>
            <a:r>
              <a:rPr lang="en-IN"/>
              <a:t>ICT Academy</a:t>
            </a:r>
          </a:p>
        </p:txBody>
      </p:sp>
      <p:sp>
        <p:nvSpPr>
          <p:cNvPr id="7" name="Slide Number Placeholder 6">
            <a:extLst>
              <a:ext uri="{FF2B5EF4-FFF2-40B4-BE49-F238E27FC236}">
                <a16:creationId xmlns:a16="http://schemas.microsoft.com/office/drawing/2014/main" id="{14415E91-D591-0EAF-EE9B-D9D7FF77B62A}"/>
              </a:ext>
            </a:extLst>
          </p:cNvPr>
          <p:cNvSpPr>
            <a:spLocks noGrp="1"/>
          </p:cNvSpPr>
          <p:nvPr>
            <p:ph type="sldNum" sz="quarter" idx="12"/>
          </p:nvPr>
        </p:nvSpPr>
        <p:spPr/>
        <p:txBody>
          <a:bodyPr/>
          <a:lstStyle/>
          <a:p>
            <a:fld id="{FACB5482-D393-4E2D-8FB7-B68A06B80F1E}" type="slidenum">
              <a:rPr lang="en-IN" smtClean="0"/>
              <a:t>‹#›</a:t>
            </a:fld>
            <a:endParaRPr lang="en-IN"/>
          </a:p>
        </p:txBody>
      </p:sp>
    </p:spTree>
    <p:extLst>
      <p:ext uri="{BB962C8B-B14F-4D97-AF65-F5344CB8AC3E}">
        <p14:creationId xmlns:p14="http://schemas.microsoft.com/office/powerpoint/2010/main" val="3051309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10B398-F915-5505-94AD-921630506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308474-9A63-8164-7B1F-EBD2D248E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98716F-C3C6-E5B9-1F33-4B5C86ACB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331137-26CA-4C5A-BBF9-67194E68A3A8}" type="datetime1">
              <a:rPr lang="en-IN" smtClean="0"/>
              <a:t>30-07-2025</a:t>
            </a:fld>
            <a:endParaRPr lang="en-IN"/>
          </a:p>
        </p:txBody>
      </p:sp>
      <p:sp>
        <p:nvSpPr>
          <p:cNvPr id="5" name="Footer Placeholder 4">
            <a:extLst>
              <a:ext uri="{FF2B5EF4-FFF2-40B4-BE49-F238E27FC236}">
                <a16:creationId xmlns:a16="http://schemas.microsoft.com/office/drawing/2014/main" id="{23734610-798B-63E0-7549-3F2DB92C5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ICT Academy</a:t>
            </a:r>
          </a:p>
        </p:txBody>
      </p:sp>
      <p:sp>
        <p:nvSpPr>
          <p:cNvPr id="6" name="Slide Number Placeholder 5">
            <a:extLst>
              <a:ext uri="{FF2B5EF4-FFF2-40B4-BE49-F238E27FC236}">
                <a16:creationId xmlns:a16="http://schemas.microsoft.com/office/drawing/2014/main" id="{E2EA51D3-7D0E-183B-C878-0D8222E9E1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B5482-D393-4E2D-8FB7-B68A06B80F1E}" type="slidenum">
              <a:rPr lang="en-IN" smtClean="0"/>
              <a:t>‹#›</a:t>
            </a:fld>
            <a:endParaRPr lang="en-IN"/>
          </a:p>
        </p:txBody>
      </p:sp>
    </p:spTree>
    <p:extLst>
      <p:ext uri="{BB962C8B-B14F-4D97-AF65-F5344CB8AC3E}">
        <p14:creationId xmlns:p14="http://schemas.microsoft.com/office/powerpoint/2010/main" val="147745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8105-D10F-CF3A-B49A-02D2974B4A44}"/>
              </a:ext>
            </a:extLst>
          </p:cNvPr>
          <p:cNvSpPr>
            <a:spLocks noGrp="1"/>
          </p:cNvSpPr>
          <p:nvPr>
            <p:ph type="ctrTitle"/>
          </p:nvPr>
        </p:nvSpPr>
        <p:spPr/>
        <p:txBody>
          <a:bodyPr/>
          <a:lstStyle/>
          <a:p>
            <a:r>
              <a:rPr lang="en-US" dirty="0"/>
              <a:t>Joins and Subqueries</a:t>
            </a:r>
            <a:endParaRPr lang="en-IN" dirty="0"/>
          </a:p>
        </p:txBody>
      </p:sp>
      <p:sp>
        <p:nvSpPr>
          <p:cNvPr id="4" name="Footer Placeholder 3">
            <a:extLst>
              <a:ext uri="{FF2B5EF4-FFF2-40B4-BE49-F238E27FC236}">
                <a16:creationId xmlns:a16="http://schemas.microsoft.com/office/drawing/2014/main" id="{3CDC0B40-B5AB-0E8A-35FA-E9960DA0AA7D}"/>
              </a:ext>
            </a:extLst>
          </p:cNvPr>
          <p:cNvSpPr>
            <a:spLocks noGrp="1"/>
          </p:cNvSpPr>
          <p:nvPr>
            <p:ph type="ftr" sz="quarter" idx="11"/>
          </p:nvPr>
        </p:nvSpPr>
        <p:spPr/>
        <p:txBody>
          <a:bodyPr/>
          <a:lstStyle/>
          <a:p>
            <a:r>
              <a:rPr lang="en-IN"/>
              <a:t>ICT Academy</a:t>
            </a:r>
            <a:endParaRPr lang="en-IN" dirty="0"/>
          </a:p>
        </p:txBody>
      </p:sp>
      <p:sp>
        <p:nvSpPr>
          <p:cNvPr id="5" name="Slide Number Placeholder 4">
            <a:extLst>
              <a:ext uri="{FF2B5EF4-FFF2-40B4-BE49-F238E27FC236}">
                <a16:creationId xmlns:a16="http://schemas.microsoft.com/office/drawing/2014/main" id="{B9FB77AF-516B-4468-794C-7658027F31CD}"/>
              </a:ext>
            </a:extLst>
          </p:cNvPr>
          <p:cNvSpPr>
            <a:spLocks noGrp="1"/>
          </p:cNvSpPr>
          <p:nvPr>
            <p:ph type="sldNum" sz="quarter" idx="12"/>
          </p:nvPr>
        </p:nvSpPr>
        <p:spPr/>
        <p:txBody>
          <a:bodyPr/>
          <a:lstStyle/>
          <a:p>
            <a:fld id="{FACB5482-D393-4E2D-8FB7-B68A06B80F1E}" type="slidenum">
              <a:rPr lang="en-IN" smtClean="0"/>
              <a:t>1</a:t>
            </a:fld>
            <a:endParaRPr lang="en-IN" dirty="0"/>
          </a:p>
        </p:txBody>
      </p:sp>
    </p:spTree>
    <p:extLst>
      <p:ext uri="{BB962C8B-B14F-4D97-AF65-F5344CB8AC3E}">
        <p14:creationId xmlns:p14="http://schemas.microsoft.com/office/powerpoint/2010/main" val="3591674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EAFB8-C4F7-44CA-ED17-C9FED3ED55EA}"/>
              </a:ext>
            </a:extLst>
          </p:cNvPr>
          <p:cNvSpPr>
            <a:spLocks noGrp="1"/>
          </p:cNvSpPr>
          <p:nvPr>
            <p:ph idx="1"/>
          </p:nvPr>
        </p:nvSpPr>
        <p:spPr>
          <a:xfrm>
            <a:off x="182880" y="579120"/>
            <a:ext cx="4826001" cy="6055360"/>
          </a:xfrm>
        </p:spPr>
        <p:txBody>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LEFT JOIN</a:t>
            </a:r>
          </a:p>
          <a:p>
            <a:pPr marL="0" indent="0">
              <a:buNone/>
            </a:pPr>
            <a:endParaRPr lang="en-US" dirty="0">
              <a:latin typeface="Georgia" panose="02040502050405020303" pitchFamily="18" charset="0"/>
            </a:endParaRPr>
          </a:p>
          <a:p>
            <a:pPr marL="0" indent="0">
              <a:buNone/>
            </a:pPr>
            <a:r>
              <a:rPr lang="en-US" sz="2000" dirty="0">
                <a:latin typeface="Georgia" panose="02040502050405020303" pitchFamily="18" charset="0"/>
              </a:rPr>
              <a:t>SELECT </a:t>
            </a:r>
            <a:r>
              <a:rPr lang="en-US" sz="2000" dirty="0" err="1">
                <a:latin typeface="Georgia" panose="02040502050405020303" pitchFamily="18" charset="0"/>
              </a:rPr>
              <a:t>Customers.customer_id</a:t>
            </a:r>
            <a:r>
              <a:rPr lang="en-US" sz="2000" dirty="0">
                <a:latin typeface="Georgia" panose="02040502050405020303" pitchFamily="18" charset="0"/>
              </a:rPr>
              <a:t>, </a:t>
            </a:r>
            <a:r>
              <a:rPr lang="en-US" sz="2000" dirty="0" err="1">
                <a:latin typeface="Georgia" panose="02040502050405020303" pitchFamily="18" charset="0"/>
              </a:rPr>
              <a:t>Customers.first_name</a:t>
            </a:r>
            <a:r>
              <a:rPr lang="en-US" sz="2000" dirty="0">
                <a:latin typeface="Georgia" panose="02040502050405020303" pitchFamily="18" charset="0"/>
              </a:rPr>
              <a:t>, </a:t>
            </a:r>
            <a:r>
              <a:rPr lang="en-US" sz="2000" dirty="0" err="1">
                <a:latin typeface="Georgia" panose="02040502050405020303" pitchFamily="18" charset="0"/>
              </a:rPr>
              <a:t>Orders.amount</a:t>
            </a:r>
            <a:endParaRPr lang="en-US" sz="2000" dirty="0">
              <a:latin typeface="Georgia" panose="02040502050405020303" pitchFamily="18" charset="0"/>
            </a:endParaRPr>
          </a:p>
          <a:p>
            <a:pPr marL="0" indent="0">
              <a:buNone/>
            </a:pPr>
            <a:r>
              <a:rPr lang="en-US" sz="2000" dirty="0">
                <a:latin typeface="Georgia" panose="02040502050405020303" pitchFamily="18" charset="0"/>
              </a:rPr>
              <a:t>FROM Customers</a:t>
            </a:r>
          </a:p>
          <a:p>
            <a:pPr marL="0" indent="0">
              <a:buNone/>
            </a:pPr>
            <a:r>
              <a:rPr lang="en-US" sz="2000" dirty="0">
                <a:latin typeface="Georgia" panose="02040502050405020303" pitchFamily="18" charset="0"/>
              </a:rPr>
              <a:t>LEFT JOIN Orders</a:t>
            </a:r>
          </a:p>
          <a:p>
            <a:pPr marL="0" indent="0">
              <a:buNone/>
            </a:pPr>
            <a:r>
              <a:rPr lang="en-US" sz="2000" dirty="0">
                <a:latin typeface="Georgia" panose="02040502050405020303" pitchFamily="18" charset="0"/>
              </a:rPr>
              <a:t>ON </a:t>
            </a:r>
            <a:r>
              <a:rPr lang="en-US" sz="2000" dirty="0" err="1">
                <a:latin typeface="Georgia" panose="02040502050405020303" pitchFamily="18" charset="0"/>
              </a:rPr>
              <a:t>Customers.customer_id</a:t>
            </a:r>
            <a:r>
              <a:rPr lang="en-US" sz="2000" dirty="0">
                <a:latin typeface="Georgia" panose="02040502050405020303" pitchFamily="18" charset="0"/>
              </a:rPr>
              <a:t> = </a:t>
            </a:r>
            <a:r>
              <a:rPr lang="en-US" sz="2000" dirty="0" err="1">
                <a:latin typeface="Georgia" panose="02040502050405020303" pitchFamily="18" charset="0"/>
              </a:rPr>
              <a:t>Orders.customer</a:t>
            </a:r>
            <a:r>
              <a:rPr lang="en-US" sz="2000" dirty="0">
                <a:latin typeface="Georgia" panose="02040502050405020303" pitchFamily="18" charset="0"/>
              </a:rPr>
              <a:t>;</a:t>
            </a:r>
            <a:endParaRPr lang="en-IN" sz="2000" dirty="0">
              <a:latin typeface="Georgia" panose="02040502050405020303" pitchFamily="18" charset="0"/>
            </a:endParaRPr>
          </a:p>
        </p:txBody>
      </p:sp>
      <p:pic>
        <p:nvPicPr>
          <p:cNvPr id="4098" name="Picture 2" descr="How to use LEFT JOIN in SQL">
            <a:extLst>
              <a:ext uri="{FF2B5EF4-FFF2-40B4-BE49-F238E27FC236}">
                <a16:creationId xmlns:a16="http://schemas.microsoft.com/office/drawing/2014/main" id="{9650F08A-BFE7-7488-ACD0-A2DC6AF53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600" y="633413"/>
            <a:ext cx="688340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37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A72360-8167-9837-2EA0-A5EE5822097B}"/>
              </a:ext>
            </a:extLst>
          </p:cNvPr>
          <p:cNvSpPr>
            <a:spLocks noGrp="1"/>
          </p:cNvSpPr>
          <p:nvPr>
            <p:ph idx="1"/>
          </p:nvPr>
        </p:nvSpPr>
        <p:spPr>
          <a:xfrm>
            <a:off x="243840" y="762000"/>
            <a:ext cx="11714480" cy="5842000"/>
          </a:xfrm>
        </p:spPr>
        <p:txBody>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INNER JOIN Vs RIGHT JOIN</a:t>
            </a:r>
          </a:p>
          <a:p>
            <a:pPr>
              <a:buFont typeface="Wingdings" panose="05000000000000000000" pitchFamily="2" charset="2"/>
              <a:buChar char="Ø"/>
            </a:pPr>
            <a:r>
              <a:rPr lang="en-US" sz="2000" dirty="0">
                <a:latin typeface="Georgia" panose="02040502050405020303" pitchFamily="18" charset="0"/>
              </a:rPr>
              <a:t>The INNER JOIN selects the common rows between two tables. </a:t>
            </a:r>
          </a:p>
          <a:p>
            <a:pPr>
              <a:buFont typeface="Wingdings" panose="05000000000000000000" pitchFamily="2" charset="2"/>
              <a:buChar char="Ø"/>
            </a:pPr>
            <a:endParaRPr lang="en-US" sz="2000" dirty="0">
              <a:latin typeface="Georgia" panose="02040502050405020303" pitchFamily="18" charset="0"/>
            </a:endParaRPr>
          </a:p>
          <a:p>
            <a:pPr>
              <a:buFont typeface="Wingdings" panose="05000000000000000000" pitchFamily="2" charset="2"/>
              <a:buChar char="Ø"/>
            </a:pPr>
            <a:r>
              <a:rPr lang="en-US" sz="2000" dirty="0">
                <a:latin typeface="Georgia" panose="02040502050405020303" pitchFamily="18" charset="0"/>
              </a:rPr>
              <a:t>Whereas the RIGHT JOIN selects the common rows as well as all the remaining rows from the right table.</a:t>
            </a:r>
          </a:p>
          <a:p>
            <a:pPr>
              <a:buFont typeface="Wingdings" panose="05000000000000000000" pitchFamily="2" charset="2"/>
              <a:buChar char="Ø"/>
            </a:pPr>
            <a:endParaRPr lang="en-IN" sz="2000" dirty="0">
              <a:latin typeface="Georgia" panose="02040502050405020303" pitchFamily="18" charset="0"/>
            </a:endParaRPr>
          </a:p>
        </p:txBody>
      </p:sp>
    </p:spTree>
    <p:extLst>
      <p:ext uri="{BB962C8B-B14F-4D97-AF65-F5344CB8AC3E}">
        <p14:creationId xmlns:p14="http://schemas.microsoft.com/office/powerpoint/2010/main" val="28813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603A4-AA20-B65E-4DA3-21BB36F4B69F}"/>
              </a:ext>
            </a:extLst>
          </p:cNvPr>
          <p:cNvSpPr>
            <a:spLocks noGrp="1"/>
          </p:cNvSpPr>
          <p:nvPr>
            <p:ph idx="1"/>
          </p:nvPr>
        </p:nvSpPr>
        <p:spPr>
          <a:xfrm>
            <a:off x="314960" y="619760"/>
            <a:ext cx="4460239" cy="5994400"/>
          </a:xfrm>
        </p:spPr>
        <p:txBody>
          <a:bodyPr>
            <a:normAutofit/>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RIGHT JOIN</a:t>
            </a:r>
          </a:p>
          <a:p>
            <a:pPr marL="0" indent="0">
              <a:buNone/>
            </a:pPr>
            <a:endParaRPr lang="en-US" dirty="0">
              <a:latin typeface="Georgia" panose="02040502050405020303" pitchFamily="18" charset="0"/>
            </a:endParaRPr>
          </a:p>
          <a:p>
            <a:pPr marL="0" indent="0">
              <a:buNone/>
            </a:pPr>
            <a:r>
              <a:rPr lang="en-US" sz="2000" dirty="0">
                <a:latin typeface="Georgia" panose="02040502050405020303" pitchFamily="18" charset="0"/>
              </a:rPr>
              <a:t>SELECT </a:t>
            </a:r>
            <a:r>
              <a:rPr lang="en-US" sz="2000" dirty="0" err="1">
                <a:latin typeface="Georgia" panose="02040502050405020303" pitchFamily="18" charset="0"/>
              </a:rPr>
              <a:t>Customers.customer_id</a:t>
            </a:r>
            <a:r>
              <a:rPr lang="en-US" sz="2000" dirty="0">
                <a:latin typeface="Georgia" panose="02040502050405020303" pitchFamily="18" charset="0"/>
              </a:rPr>
              <a:t>, </a:t>
            </a:r>
            <a:r>
              <a:rPr lang="en-US" sz="2000" dirty="0" err="1">
                <a:latin typeface="Georgia" panose="02040502050405020303" pitchFamily="18" charset="0"/>
              </a:rPr>
              <a:t>Customers.first_name</a:t>
            </a:r>
            <a:r>
              <a:rPr lang="en-US" sz="2000" dirty="0">
                <a:latin typeface="Georgia" panose="02040502050405020303" pitchFamily="18" charset="0"/>
              </a:rPr>
              <a:t>, </a:t>
            </a:r>
            <a:r>
              <a:rPr lang="en-US" sz="2000" dirty="0" err="1">
                <a:latin typeface="Georgia" panose="02040502050405020303" pitchFamily="18" charset="0"/>
              </a:rPr>
              <a:t>Orders.amount</a:t>
            </a:r>
            <a:endParaRPr lang="en-US" sz="2000" dirty="0">
              <a:latin typeface="Georgia" panose="02040502050405020303" pitchFamily="18" charset="0"/>
            </a:endParaRPr>
          </a:p>
          <a:p>
            <a:pPr marL="0" indent="0">
              <a:buNone/>
            </a:pPr>
            <a:r>
              <a:rPr lang="en-US" sz="2000" dirty="0">
                <a:latin typeface="Georgia" panose="02040502050405020303" pitchFamily="18" charset="0"/>
              </a:rPr>
              <a:t>FROM Customers</a:t>
            </a:r>
          </a:p>
          <a:p>
            <a:pPr marL="0" indent="0">
              <a:buNone/>
            </a:pPr>
            <a:r>
              <a:rPr lang="en-US" sz="2000" dirty="0">
                <a:latin typeface="Georgia" panose="02040502050405020303" pitchFamily="18" charset="0"/>
              </a:rPr>
              <a:t>RIGHT JOIN Orders</a:t>
            </a:r>
          </a:p>
          <a:p>
            <a:pPr marL="0" indent="0">
              <a:buNone/>
            </a:pPr>
            <a:r>
              <a:rPr lang="en-US" sz="2000" dirty="0">
                <a:latin typeface="Georgia" panose="02040502050405020303" pitchFamily="18" charset="0"/>
              </a:rPr>
              <a:t>ON </a:t>
            </a:r>
            <a:r>
              <a:rPr lang="en-US" sz="2000" dirty="0" err="1">
                <a:latin typeface="Georgia" panose="02040502050405020303" pitchFamily="18" charset="0"/>
              </a:rPr>
              <a:t>Customers.customer_id</a:t>
            </a:r>
            <a:r>
              <a:rPr lang="en-US" sz="2000" dirty="0">
                <a:latin typeface="Georgia" panose="02040502050405020303" pitchFamily="18" charset="0"/>
              </a:rPr>
              <a:t> = </a:t>
            </a:r>
            <a:r>
              <a:rPr lang="en-US" sz="2000" dirty="0" err="1">
                <a:latin typeface="Georgia" panose="02040502050405020303" pitchFamily="18" charset="0"/>
              </a:rPr>
              <a:t>Orders.customer_id</a:t>
            </a:r>
            <a:r>
              <a:rPr lang="en-US" sz="2000" dirty="0">
                <a:latin typeface="Georgia" panose="02040502050405020303" pitchFamily="18" charset="0"/>
              </a:rPr>
              <a:t>;</a:t>
            </a:r>
            <a:endParaRPr lang="en-IN" sz="2000" dirty="0">
              <a:latin typeface="Georgia" panose="02040502050405020303" pitchFamily="18" charset="0"/>
            </a:endParaRPr>
          </a:p>
        </p:txBody>
      </p:sp>
      <p:pic>
        <p:nvPicPr>
          <p:cNvPr id="5124" name="Picture 4" descr="How to use RIGHT JOIN in SQL">
            <a:extLst>
              <a:ext uri="{FF2B5EF4-FFF2-40B4-BE49-F238E27FC236}">
                <a16:creationId xmlns:a16="http://schemas.microsoft.com/office/drawing/2014/main" id="{CC479BDA-8625-21E6-A6E5-6D9E796FA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760" y="633413"/>
            <a:ext cx="712724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6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FBDD5-C9AB-E151-AC8A-DCC6E825250C}"/>
              </a:ext>
            </a:extLst>
          </p:cNvPr>
          <p:cNvSpPr>
            <a:spLocks noGrp="1"/>
          </p:cNvSpPr>
          <p:nvPr>
            <p:ph idx="1"/>
          </p:nvPr>
        </p:nvSpPr>
        <p:spPr>
          <a:xfrm>
            <a:off x="223520" y="609600"/>
            <a:ext cx="4937761" cy="6085840"/>
          </a:xfrm>
        </p:spPr>
        <p:txBody>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INNER JOIN Vs FULL OUTER JOIN</a:t>
            </a:r>
          </a:p>
          <a:p>
            <a:pPr marL="0" indent="0">
              <a:buNone/>
            </a:pPr>
            <a:r>
              <a:rPr lang="en-US" sz="2000" dirty="0">
                <a:latin typeface="Georgia" panose="02040502050405020303" pitchFamily="18" charset="0"/>
              </a:rPr>
              <a:t>The INNER JOIN selects the common rows between two tables. Whereas the FULL OUTER JOIN selects all the rows from both the tables.</a:t>
            </a:r>
          </a:p>
          <a:p>
            <a:pPr marL="0" indent="0">
              <a:buNone/>
            </a:pPr>
            <a:endParaRPr lang="en-US" sz="2000" dirty="0">
              <a:latin typeface="Georgia" panose="02040502050405020303" pitchFamily="18" charset="0"/>
            </a:endParaRPr>
          </a:p>
          <a:p>
            <a:pPr marL="0" indent="0">
              <a:buNone/>
            </a:pPr>
            <a:r>
              <a:rPr lang="en-US" sz="2000" dirty="0">
                <a:latin typeface="Georgia" panose="02040502050405020303" pitchFamily="18" charset="0"/>
              </a:rPr>
              <a:t>SELECT </a:t>
            </a:r>
            <a:r>
              <a:rPr lang="en-US" sz="2000" dirty="0" err="1">
                <a:latin typeface="Georgia" panose="02040502050405020303" pitchFamily="18" charset="0"/>
              </a:rPr>
              <a:t>Customers.customer_id</a:t>
            </a:r>
            <a:r>
              <a:rPr lang="en-US" sz="2000" dirty="0">
                <a:latin typeface="Georgia" panose="02040502050405020303" pitchFamily="18" charset="0"/>
              </a:rPr>
              <a:t>, </a:t>
            </a:r>
            <a:r>
              <a:rPr lang="en-US" sz="2000" dirty="0" err="1">
                <a:latin typeface="Georgia" panose="02040502050405020303" pitchFamily="18" charset="0"/>
              </a:rPr>
              <a:t>Customers.first_name</a:t>
            </a:r>
            <a:r>
              <a:rPr lang="en-US" sz="2000" dirty="0">
                <a:latin typeface="Georgia" panose="02040502050405020303" pitchFamily="18" charset="0"/>
              </a:rPr>
              <a:t>, </a:t>
            </a:r>
            <a:r>
              <a:rPr lang="en-US" sz="2000" dirty="0" err="1">
                <a:latin typeface="Georgia" panose="02040502050405020303" pitchFamily="18" charset="0"/>
              </a:rPr>
              <a:t>Orders.amount</a:t>
            </a:r>
            <a:endParaRPr lang="en-US" sz="2000" dirty="0">
              <a:latin typeface="Georgia" panose="02040502050405020303" pitchFamily="18" charset="0"/>
            </a:endParaRPr>
          </a:p>
          <a:p>
            <a:pPr marL="0" indent="0">
              <a:buNone/>
            </a:pPr>
            <a:r>
              <a:rPr lang="en-US" sz="2000" dirty="0">
                <a:latin typeface="Georgia" panose="02040502050405020303" pitchFamily="18" charset="0"/>
              </a:rPr>
              <a:t>FROM Customers</a:t>
            </a:r>
          </a:p>
          <a:p>
            <a:pPr marL="0" indent="0">
              <a:buNone/>
            </a:pPr>
            <a:r>
              <a:rPr lang="en-US" sz="2000" dirty="0">
                <a:latin typeface="Georgia" panose="02040502050405020303" pitchFamily="18" charset="0"/>
              </a:rPr>
              <a:t>FULL OUTER JOIN Orders</a:t>
            </a:r>
          </a:p>
          <a:p>
            <a:pPr marL="0" indent="0">
              <a:buNone/>
            </a:pPr>
            <a:r>
              <a:rPr lang="en-US" sz="2000" dirty="0">
                <a:latin typeface="Georgia" panose="02040502050405020303" pitchFamily="18" charset="0"/>
              </a:rPr>
              <a:t>ON </a:t>
            </a:r>
            <a:r>
              <a:rPr lang="en-US" sz="2000" dirty="0" err="1">
                <a:latin typeface="Georgia" panose="02040502050405020303" pitchFamily="18" charset="0"/>
              </a:rPr>
              <a:t>Customers.customer_id</a:t>
            </a:r>
            <a:r>
              <a:rPr lang="en-US" sz="2000" dirty="0">
                <a:latin typeface="Georgia" panose="02040502050405020303" pitchFamily="18" charset="0"/>
              </a:rPr>
              <a:t> = </a:t>
            </a:r>
            <a:r>
              <a:rPr lang="en-US" sz="2000" dirty="0" err="1">
                <a:latin typeface="Georgia" panose="02040502050405020303" pitchFamily="18" charset="0"/>
              </a:rPr>
              <a:t>Orders.customer</a:t>
            </a:r>
            <a:r>
              <a:rPr lang="en-US" sz="2000" dirty="0">
                <a:latin typeface="Georgia" panose="02040502050405020303" pitchFamily="18" charset="0"/>
              </a:rPr>
              <a:t>;</a:t>
            </a:r>
            <a:endParaRPr lang="en-IN" sz="2000" dirty="0">
              <a:latin typeface="Georgia" panose="02040502050405020303" pitchFamily="18" charset="0"/>
            </a:endParaRPr>
          </a:p>
        </p:txBody>
      </p:sp>
      <p:pic>
        <p:nvPicPr>
          <p:cNvPr id="6150" name="Picture 6" descr="How to use FULL OUTER JOIN in SQL">
            <a:extLst>
              <a:ext uri="{FF2B5EF4-FFF2-40B4-BE49-F238E27FC236}">
                <a16:creationId xmlns:a16="http://schemas.microsoft.com/office/drawing/2014/main" id="{DD62A431-E65C-496C-BD69-B0CD8F53A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79" y="0"/>
            <a:ext cx="743712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59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5FC9-27F1-DFB6-41C9-658E84C9E173}"/>
              </a:ext>
            </a:extLst>
          </p:cNvPr>
          <p:cNvSpPr>
            <a:spLocks noGrp="1"/>
          </p:cNvSpPr>
          <p:nvPr>
            <p:ph type="title"/>
          </p:nvPr>
        </p:nvSpPr>
        <p:spPr>
          <a:xfrm>
            <a:off x="581192" y="702156"/>
            <a:ext cx="11029616" cy="618644"/>
          </a:xfrm>
        </p:spPr>
        <p:txBody>
          <a:bodyPr>
            <a:normAutofit fontScale="90000"/>
          </a:bodyPr>
          <a:lstStyle/>
          <a:p>
            <a:pPr algn="ctr"/>
            <a:r>
              <a:rPr lang="en-IN" b="1" dirty="0">
                <a:solidFill>
                  <a:srgbClr val="7030A0"/>
                </a:solidFill>
                <a:effectLst>
                  <a:outerShdw blurRad="38100" dist="38100" dir="2700000" algn="tl">
                    <a:srgbClr val="000000">
                      <a:alpha val="43137"/>
                    </a:srgbClr>
                  </a:outerShdw>
                </a:effectLst>
                <a:latin typeface="Georgia" panose="02040502050405020303" pitchFamily="18" charset="0"/>
              </a:rPr>
              <a:t>PROBLEM STATEMENT</a:t>
            </a:r>
          </a:p>
        </p:txBody>
      </p:sp>
      <p:sp>
        <p:nvSpPr>
          <p:cNvPr id="3" name="Content Placeholder 2">
            <a:extLst>
              <a:ext uri="{FF2B5EF4-FFF2-40B4-BE49-F238E27FC236}">
                <a16:creationId xmlns:a16="http://schemas.microsoft.com/office/drawing/2014/main" id="{3FCE46FE-192F-DADE-A24C-3D573442A1B2}"/>
              </a:ext>
            </a:extLst>
          </p:cNvPr>
          <p:cNvSpPr>
            <a:spLocks noGrp="1"/>
          </p:cNvSpPr>
          <p:nvPr>
            <p:ph idx="1"/>
          </p:nvPr>
        </p:nvSpPr>
        <p:spPr>
          <a:xfrm>
            <a:off x="223520" y="1320800"/>
            <a:ext cx="11684000" cy="5364480"/>
          </a:xfrm>
        </p:spPr>
        <p:txBody>
          <a:bodyPr>
            <a:normAutofit/>
          </a:bodyPr>
          <a:lstStyle/>
          <a:p>
            <a:pPr marL="0" indent="0">
              <a:buNone/>
            </a:pPr>
            <a:r>
              <a:rPr lang="en-IN" sz="2200" dirty="0">
                <a:latin typeface="Georgia" panose="02040502050405020303" pitchFamily="18" charset="0"/>
              </a:rPr>
              <a:t>Create a table as Salesman with column name </a:t>
            </a:r>
            <a:r>
              <a:rPr lang="en-IN" sz="2200" dirty="0" err="1">
                <a:latin typeface="Georgia" panose="02040502050405020303" pitchFamily="18" charset="0"/>
              </a:rPr>
              <a:t>Salesaman_id,Name,City,Commission</a:t>
            </a:r>
            <a:r>
              <a:rPr lang="en-IN" sz="2200" dirty="0">
                <a:latin typeface="Georgia" panose="02040502050405020303" pitchFamily="18" charset="0"/>
              </a:rPr>
              <a:t> and table as Customer with column name </a:t>
            </a:r>
            <a:r>
              <a:rPr lang="en-IN" sz="2200" dirty="0" err="1">
                <a:latin typeface="Georgia" panose="02040502050405020303" pitchFamily="18" charset="0"/>
              </a:rPr>
              <a:t>Customer_id,Customer_name</a:t>
            </a:r>
            <a:r>
              <a:rPr lang="en-IN" sz="2200" dirty="0">
                <a:latin typeface="Georgia" panose="02040502050405020303" pitchFamily="18" charset="0"/>
              </a:rPr>
              <a:t>, City, Grade, </a:t>
            </a:r>
            <a:r>
              <a:rPr lang="en-IN" sz="2200" dirty="0" err="1">
                <a:latin typeface="Georgia" panose="02040502050405020303" pitchFamily="18" charset="0"/>
              </a:rPr>
              <a:t>Salesman_id,and</a:t>
            </a:r>
            <a:r>
              <a:rPr lang="en-IN" sz="2200" dirty="0">
                <a:latin typeface="Georgia" panose="02040502050405020303" pitchFamily="18" charset="0"/>
              </a:rPr>
              <a:t> a table with </a:t>
            </a:r>
            <a:r>
              <a:rPr lang="en-IN" sz="2200" dirty="0" err="1">
                <a:latin typeface="Georgia" panose="02040502050405020303" pitchFamily="18" charset="0"/>
              </a:rPr>
              <a:t>Order_no,Purchase_amount,Order_date,Customer_id,salesman_id</a:t>
            </a:r>
            <a:endParaRPr lang="en-IN" sz="2200" dirty="0">
              <a:latin typeface="Georgia" panose="02040502050405020303" pitchFamily="18" charset="0"/>
            </a:endParaRPr>
          </a:p>
          <a:p>
            <a:pPr marL="0" indent="0">
              <a:buNone/>
            </a:pPr>
            <a:endParaRPr lang="en-IN" sz="2200" dirty="0">
              <a:latin typeface="Georgia" panose="02040502050405020303" pitchFamily="18" charset="0"/>
            </a:endParaRPr>
          </a:p>
          <a:p>
            <a:pPr marL="0" indent="0">
              <a:buNone/>
            </a:pPr>
            <a:r>
              <a:rPr lang="en-US" sz="2200" dirty="0">
                <a:latin typeface="Georgia" panose="02040502050405020303" pitchFamily="18" charset="0"/>
              </a:rPr>
              <a:t>Write a SQL query to find salespeople who received commissions of more than 12 percent from the company. Return Customer Name, customer city, Salesman, commission.</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SQL query to locate those salespeople who do not live in the same city where their customers live and have received a commission of more than 12% from the company. Return Customer Name, customer city, Salesman, salesman city, commission.</a:t>
            </a:r>
          </a:p>
        </p:txBody>
      </p:sp>
    </p:spTree>
    <p:extLst>
      <p:ext uri="{BB962C8B-B14F-4D97-AF65-F5344CB8AC3E}">
        <p14:creationId xmlns:p14="http://schemas.microsoft.com/office/powerpoint/2010/main" val="998484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FEBE9-3E53-A994-E7E0-9F4BB1A935B0}"/>
              </a:ext>
            </a:extLst>
          </p:cNvPr>
          <p:cNvSpPr>
            <a:spLocks noGrp="1"/>
          </p:cNvSpPr>
          <p:nvPr>
            <p:ph idx="1"/>
          </p:nvPr>
        </p:nvSpPr>
        <p:spPr>
          <a:xfrm>
            <a:off x="325120" y="660400"/>
            <a:ext cx="11511280" cy="5984240"/>
          </a:xfrm>
        </p:spPr>
        <p:txBody>
          <a:bodyPr>
            <a:normAutofit lnSpcReduction="10000"/>
          </a:bodyPr>
          <a:lstStyle/>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a.cust_name</a:t>
            </a:r>
            <a:r>
              <a:rPr lang="en-US" sz="2200" dirty="0">
                <a:latin typeface="Georgia" panose="02040502050405020303" pitchFamily="18" charset="0"/>
              </a:rPr>
              <a:t> AS "Customer Name", </a:t>
            </a:r>
          </a:p>
          <a:p>
            <a:pPr marL="0" indent="0">
              <a:buNone/>
            </a:pPr>
            <a:r>
              <a:rPr lang="en-US" sz="2200" dirty="0" err="1">
                <a:latin typeface="Georgia" panose="02040502050405020303" pitchFamily="18" charset="0"/>
              </a:rPr>
              <a:t>a.city</a:t>
            </a:r>
            <a:r>
              <a:rPr lang="en-US" sz="2200" dirty="0">
                <a:latin typeface="Georgia" panose="02040502050405020303" pitchFamily="18" charset="0"/>
              </a:rPr>
              <a:t>, b.name AS "Salesman", </a:t>
            </a:r>
            <a:r>
              <a:rPr lang="en-US" sz="2200" dirty="0" err="1">
                <a:latin typeface="Georgia" panose="02040502050405020303" pitchFamily="18" charset="0"/>
              </a:rPr>
              <a:t>b.commission</a:t>
            </a:r>
            <a:r>
              <a:rPr lang="en-US" sz="2200" dirty="0">
                <a:latin typeface="Georgia" panose="02040502050405020303" pitchFamily="18" charset="0"/>
              </a:rPr>
              <a:t> </a:t>
            </a:r>
          </a:p>
          <a:p>
            <a:pPr marL="0" indent="0">
              <a:buNone/>
            </a:pPr>
            <a:r>
              <a:rPr lang="en-US" sz="2200" dirty="0">
                <a:latin typeface="Georgia" panose="02040502050405020303" pitchFamily="18" charset="0"/>
              </a:rPr>
              <a:t>FROM customer a </a:t>
            </a:r>
          </a:p>
          <a:p>
            <a:pPr marL="0" indent="0">
              <a:buNone/>
            </a:pPr>
            <a:r>
              <a:rPr lang="en-US" sz="2200" dirty="0">
                <a:latin typeface="Georgia" panose="02040502050405020303" pitchFamily="18" charset="0"/>
              </a:rPr>
              <a:t>INNER JOIN salesman b </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a.salesman_id</a:t>
            </a:r>
            <a:r>
              <a:rPr lang="en-US" sz="2200" dirty="0">
                <a:latin typeface="Georgia" panose="02040502050405020303" pitchFamily="18" charset="0"/>
              </a:rPr>
              <a:t>=</a:t>
            </a:r>
            <a:r>
              <a:rPr lang="en-US" sz="2200" dirty="0" err="1">
                <a:latin typeface="Georgia" panose="02040502050405020303" pitchFamily="18" charset="0"/>
              </a:rPr>
              <a:t>b.salesman_id</a:t>
            </a:r>
            <a:r>
              <a:rPr lang="en-US" sz="2200" dirty="0">
                <a:latin typeface="Georgia" panose="02040502050405020303" pitchFamily="18" charset="0"/>
              </a:rPr>
              <a:t> </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b.commission</a:t>
            </a:r>
            <a:r>
              <a:rPr lang="en-US" sz="2200" dirty="0">
                <a:latin typeface="Georgia" panose="02040502050405020303" pitchFamily="18" charset="0"/>
              </a:rPr>
              <a:t>&gt;.12;</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a.cust_name</a:t>
            </a:r>
            <a:r>
              <a:rPr lang="en-US" sz="2200" dirty="0">
                <a:latin typeface="Georgia" panose="02040502050405020303" pitchFamily="18" charset="0"/>
              </a:rPr>
              <a:t> AS "Customer Name", </a:t>
            </a:r>
          </a:p>
          <a:p>
            <a:pPr marL="0" indent="0">
              <a:buNone/>
            </a:pPr>
            <a:r>
              <a:rPr lang="en-US" sz="2200" dirty="0" err="1">
                <a:latin typeface="Georgia" panose="02040502050405020303" pitchFamily="18" charset="0"/>
              </a:rPr>
              <a:t>a.city</a:t>
            </a:r>
            <a:r>
              <a:rPr lang="en-US" sz="2200" dirty="0">
                <a:latin typeface="Georgia" panose="02040502050405020303" pitchFamily="18" charset="0"/>
              </a:rPr>
              <a:t>, b.name AS "Salesman", </a:t>
            </a:r>
            <a:r>
              <a:rPr lang="en-US" sz="2200" dirty="0" err="1">
                <a:latin typeface="Georgia" panose="02040502050405020303" pitchFamily="18" charset="0"/>
              </a:rPr>
              <a:t>b.city,b.commission</a:t>
            </a:r>
            <a:r>
              <a:rPr lang="en-US" sz="2200" dirty="0">
                <a:latin typeface="Georgia" panose="02040502050405020303" pitchFamily="18" charset="0"/>
              </a:rPr>
              <a:t>  </a:t>
            </a:r>
          </a:p>
          <a:p>
            <a:pPr marL="0" indent="0">
              <a:buNone/>
            </a:pPr>
            <a:r>
              <a:rPr lang="en-US" sz="2200" dirty="0">
                <a:latin typeface="Georgia" panose="02040502050405020303" pitchFamily="18" charset="0"/>
              </a:rPr>
              <a:t>FROM customer a  </a:t>
            </a:r>
          </a:p>
          <a:p>
            <a:pPr marL="0" indent="0">
              <a:buNone/>
            </a:pPr>
            <a:r>
              <a:rPr lang="en-US" sz="2200" dirty="0">
                <a:latin typeface="Georgia" panose="02040502050405020303" pitchFamily="18" charset="0"/>
              </a:rPr>
              <a:t>INNER JOIN salesman b  </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a.salesman_id</a:t>
            </a:r>
            <a:r>
              <a:rPr lang="en-US" sz="2200" dirty="0">
                <a:latin typeface="Georgia" panose="02040502050405020303" pitchFamily="18" charset="0"/>
              </a:rPr>
              <a:t>=</a:t>
            </a:r>
            <a:r>
              <a:rPr lang="en-US" sz="2200" dirty="0" err="1">
                <a:latin typeface="Georgia" panose="02040502050405020303" pitchFamily="18" charset="0"/>
              </a:rPr>
              <a:t>b.salesman_id</a:t>
            </a:r>
            <a:r>
              <a:rPr lang="en-US" sz="2200" dirty="0">
                <a:latin typeface="Georgia" panose="02040502050405020303" pitchFamily="18" charset="0"/>
              </a:rPr>
              <a:t> </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b.commission</a:t>
            </a:r>
            <a:r>
              <a:rPr lang="en-US" sz="2200" dirty="0">
                <a:latin typeface="Georgia" panose="02040502050405020303" pitchFamily="18" charset="0"/>
              </a:rPr>
              <a:t>&gt;.12 </a:t>
            </a:r>
          </a:p>
          <a:p>
            <a:pPr marL="0" indent="0">
              <a:buNone/>
            </a:pPr>
            <a:r>
              <a:rPr lang="en-US" sz="2200" dirty="0">
                <a:latin typeface="Georgia" panose="02040502050405020303" pitchFamily="18" charset="0"/>
              </a:rPr>
              <a:t>AND </a:t>
            </a:r>
            <a:r>
              <a:rPr lang="en-US" sz="2200" dirty="0" err="1">
                <a:latin typeface="Georgia" panose="02040502050405020303" pitchFamily="18" charset="0"/>
              </a:rPr>
              <a:t>a.city</a:t>
            </a:r>
            <a:r>
              <a:rPr lang="en-US" sz="2200" dirty="0">
                <a:latin typeface="Georgia" panose="02040502050405020303" pitchFamily="18" charset="0"/>
              </a:rPr>
              <a:t>&lt;&gt;</a:t>
            </a:r>
            <a:r>
              <a:rPr lang="en-US" sz="2200" dirty="0" err="1">
                <a:latin typeface="Georgia" panose="02040502050405020303" pitchFamily="18" charset="0"/>
              </a:rPr>
              <a:t>b.city</a:t>
            </a:r>
            <a:r>
              <a:rPr lang="en-US" sz="2200" dirty="0">
                <a:latin typeface="Georgia" panose="02040502050405020303" pitchFamily="18" charset="0"/>
              </a:rPr>
              <a:t>;</a:t>
            </a:r>
          </a:p>
          <a:p>
            <a:pPr marL="0" indent="0">
              <a:buNone/>
            </a:pPr>
            <a:endParaRPr lang="en-IN" sz="2200" dirty="0">
              <a:latin typeface="Georgia" panose="02040502050405020303" pitchFamily="18" charset="0"/>
            </a:endParaRPr>
          </a:p>
        </p:txBody>
      </p:sp>
    </p:spTree>
    <p:extLst>
      <p:ext uri="{BB962C8B-B14F-4D97-AF65-F5344CB8AC3E}">
        <p14:creationId xmlns:p14="http://schemas.microsoft.com/office/powerpoint/2010/main" val="3961903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0D4FB-3F5D-7C24-F3CF-AEB9E3A7B8EF}"/>
              </a:ext>
            </a:extLst>
          </p:cNvPr>
          <p:cNvSpPr>
            <a:spLocks noGrp="1"/>
          </p:cNvSpPr>
          <p:nvPr>
            <p:ph idx="1"/>
          </p:nvPr>
        </p:nvSpPr>
        <p:spPr>
          <a:xfrm>
            <a:off x="243840" y="741680"/>
            <a:ext cx="11744960" cy="5923280"/>
          </a:xfrm>
        </p:spPr>
        <p:txBody>
          <a:bodyPr>
            <a:normAutofit/>
          </a:bodyPr>
          <a:lstStyle/>
          <a:p>
            <a:pPr marL="0" indent="0">
              <a:buNone/>
            </a:pPr>
            <a:r>
              <a:rPr lang="en-US" sz="2200" dirty="0">
                <a:latin typeface="Georgia" panose="02040502050405020303" pitchFamily="18" charset="0"/>
              </a:rPr>
              <a:t>Write a SQL query to find the details of an order. Return </a:t>
            </a:r>
            <a:r>
              <a:rPr lang="en-US" sz="2200" dirty="0" err="1">
                <a:latin typeface="Georgia" panose="02040502050405020303" pitchFamily="18" charset="0"/>
              </a:rPr>
              <a:t>ord_no</a:t>
            </a:r>
            <a:r>
              <a:rPr lang="en-US" sz="2200" dirty="0">
                <a:latin typeface="Georgia" panose="02040502050405020303" pitchFamily="18" charset="0"/>
              </a:rPr>
              <a:t>, </a:t>
            </a:r>
            <a:r>
              <a:rPr lang="en-US" sz="2200" dirty="0" err="1">
                <a:latin typeface="Georgia" panose="02040502050405020303" pitchFamily="18" charset="0"/>
              </a:rPr>
              <a:t>ord_date</a:t>
            </a:r>
            <a:r>
              <a:rPr lang="en-US" sz="2200" dirty="0">
                <a:latin typeface="Georgia" panose="02040502050405020303" pitchFamily="18" charset="0"/>
              </a:rPr>
              <a:t>, </a:t>
            </a:r>
            <a:r>
              <a:rPr lang="en-US" sz="2200" dirty="0" err="1">
                <a:latin typeface="Georgia" panose="02040502050405020303" pitchFamily="18" charset="0"/>
              </a:rPr>
              <a:t>purch_amt</a:t>
            </a:r>
            <a:r>
              <a:rPr lang="en-US" sz="2200" dirty="0">
                <a:latin typeface="Georgia" panose="02040502050405020303" pitchFamily="18" charset="0"/>
              </a:rPr>
              <a:t>, Customer Name, grade, Salesman, commission.</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SQL query to display the customer name, customer city, grade, salesman, salesman city. The results should be sorted by ascending </a:t>
            </a:r>
            <a:r>
              <a:rPr lang="en-US" sz="2200" dirty="0" err="1">
                <a:latin typeface="Georgia" panose="02040502050405020303" pitchFamily="18" charset="0"/>
              </a:rPr>
              <a:t>customer_id</a:t>
            </a:r>
            <a:r>
              <a:rPr lang="en-US" sz="2200" dirty="0">
                <a:latin typeface="Georgia" panose="02040502050405020303" pitchFamily="18" charset="0"/>
              </a:rPr>
              <a:t>.</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 Write a SQL query to find those customers with a grade less than 300. Return </a:t>
            </a:r>
            <a:r>
              <a:rPr lang="en-US" sz="2200" dirty="0" err="1">
                <a:latin typeface="Georgia" panose="02040502050405020303" pitchFamily="18" charset="0"/>
              </a:rPr>
              <a:t>cust_name</a:t>
            </a:r>
            <a:r>
              <a:rPr lang="en-US" sz="2200" dirty="0">
                <a:latin typeface="Georgia" panose="02040502050405020303" pitchFamily="18" charset="0"/>
              </a:rPr>
              <a:t>, customer city, grade, Salesman, </a:t>
            </a:r>
            <a:r>
              <a:rPr lang="en-US" sz="2200" dirty="0" err="1">
                <a:latin typeface="Georgia" panose="02040502050405020303" pitchFamily="18" charset="0"/>
              </a:rPr>
              <a:t>salesmancity</a:t>
            </a:r>
            <a:r>
              <a:rPr lang="en-US" sz="2200" dirty="0">
                <a:latin typeface="Georgia" panose="02040502050405020303" pitchFamily="18" charset="0"/>
              </a:rPr>
              <a:t>. The result should be ordered by ascending </a:t>
            </a:r>
            <a:r>
              <a:rPr lang="en-US" sz="2200" dirty="0" err="1">
                <a:latin typeface="Georgia" panose="02040502050405020303" pitchFamily="18" charset="0"/>
              </a:rPr>
              <a:t>customer_id</a:t>
            </a:r>
            <a:r>
              <a:rPr lang="en-US" sz="2200" dirty="0">
                <a:latin typeface="Georgia" panose="02040502050405020303" pitchFamily="18" charset="0"/>
              </a:rPr>
              <a:t>.</a:t>
            </a:r>
          </a:p>
        </p:txBody>
      </p:sp>
    </p:spTree>
    <p:extLst>
      <p:ext uri="{BB962C8B-B14F-4D97-AF65-F5344CB8AC3E}">
        <p14:creationId xmlns:p14="http://schemas.microsoft.com/office/powerpoint/2010/main" val="111267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851763-B9E6-4DE2-B629-BB026EA7247E}"/>
              </a:ext>
            </a:extLst>
          </p:cNvPr>
          <p:cNvSpPr>
            <a:spLocks noGrp="1"/>
          </p:cNvSpPr>
          <p:nvPr>
            <p:ph idx="1"/>
          </p:nvPr>
        </p:nvSpPr>
        <p:spPr>
          <a:xfrm>
            <a:off x="345440" y="782320"/>
            <a:ext cx="11572240" cy="5882640"/>
          </a:xfrm>
        </p:spPr>
        <p:txBody>
          <a:bodyPr>
            <a:normAutofit/>
          </a:bodyPr>
          <a:lstStyle/>
          <a:p>
            <a:pPr marL="0" indent="0">
              <a:buNone/>
            </a:pPr>
            <a:r>
              <a:rPr lang="en-IN" sz="2200" dirty="0">
                <a:latin typeface="Georgia" panose="02040502050405020303" pitchFamily="18" charset="0"/>
              </a:rPr>
              <a:t>SELECT </a:t>
            </a:r>
            <a:r>
              <a:rPr lang="en-IN" sz="2200" dirty="0" err="1">
                <a:latin typeface="Georgia" panose="02040502050405020303" pitchFamily="18" charset="0"/>
              </a:rPr>
              <a:t>a.ord_no,a.ord_date,a.purch_amt</a:t>
            </a:r>
            <a:r>
              <a:rPr lang="en-IN" sz="2200" dirty="0">
                <a:latin typeface="Georgia" panose="02040502050405020303" pitchFamily="18" charset="0"/>
              </a:rPr>
              <a:t>,</a:t>
            </a:r>
          </a:p>
          <a:p>
            <a:pPr marL="0" indent="0">
              <a:buNone/>
            </a:pPr>
            <a:r>
              <a:rPr lang="en-IN" sz="2200" dirty="0" err="1">
                <a:latin typeface="Georgia" panose="02040502050405020303" pitchFamily="18" charset="0"/>
              </a:rPr>
              <a:t>b.cust_name</a:t>
            </a:r>
            <a:r>
              <a:rPr lang="en-IN" sz="2200" dirty="0">
                <a:latin typeface="Georgia" panose="02040502050405020303" pitchFamily="18" charset="0"/>
              </a:rPr>
              <a:t> AS "Customer Name", </a:t>
            </a:r>
            <a:r>
              <a:rPr lang="en-IN" sz="2200" dirty="0" err="1">
                <a:latin typeface="Georgia" panose="02040502050405020303" pitchFamily="18" charset="0"/>
              </a:rPr>
              <a:t>b.grade</a:t>
            </a:r>
            <a:r>
              <a:rPr lang="en-IN" sz="2200" dirty="0">
                <a:latin typeface="Georgia" panose="02040502050405020303" pitchFamily="18" charset="0"/>
              </a:rPr>
              <a:t>, </a:t>
            </a:r>
          </a:p>
          <a:p>
            <a:pPr marL="0" indent="0">
              <a:buNone/>
            </a:pPr>
            <a:r>
              <a:rPr lang="en-IN" sz="2200" dirty="0">
                <a:latin typeface="Georgia" panose="02040502050405020303" pitchFamily="18" charset="0"/>
              </a:rPr>
              <a:t>c.name AS "Salesman", </a:t>
            </a:r>
            <a:r>
              <a:rPr lang="en-IN" sz="2200" dirty="0" err="1">
                <a:latin typeface="Georgia" panose="02040502050405020303" pitchFamily="18" charset="0"/>
              </a:rPr>
              <a:t>c.commission</a:t>
            </a:r>
            <a:r>
              <a:rPr lang="en-IN" sz="2200" dirty="0">
                <a:latin typeface="Georgia" panose="02040502050405020303" pitchFamily="18" charset="0"/>
              </a:rPr>
              <a:t> </a:t>
            </a:r>
          </a:p>
          <a:p>
            <a:pPr marL="0" indent="0">
              <a:buNone/>
            </a:pPr>
            <a:r>
              <a:rPr lang="en-IN" sz="2200" dirty="0">
                <a:latin typeface="Georgia" panose="02040502050405020303" pitchFamily="18" charset="0"/>
              </a:rPr>
              <a:t>FROM orders a </a:t>
            </a:r>
          </a:p>
          <a:p>
            <a:pPr marL="0" indent="0">
              <a:buNone/>
            </a:pPr>
            <a:r>
              <a:rPr lang="en-IN" sz="2200" dirty="0">
                <a:latin typeface="Georgia" panose="02040502050405020303" pitchFamily="18" charset="0"/>
              </a:rPr>
              <a:t>INNER JOIN customer b </a:t>
            </a:r>
          </a:p>
          <a:p>
            <a:pPr marL="0" indent="0">
              <a:buNone/>
            </a:pPr>
            <a:r>
              <a:rPr lang="en-IN" sz="2200" dirty="0">
                <a:latin typeface="Georgia" panose="02040502050405020303" pitchFamily="18" charset="0"/>
              </a:rPr>
              <a:t>ON </a:t>
            </a:r>
            <a:r>
              <a:rPr lang="en-IN" sz="2200" dirty="0" err="1">
                <a:latin typeface="Georgia" panose="02040502050405020303" pitchFamily="18" charset="0"/>
              </a:rPr>
              <a:t>a.customer_id</a:t>
            </a:r>
            <a:r>
              <a:rPr lang="en-IN" sz="2200" dirty="0">
                <a:latin typeface="Georgia" panose="02040502050405020303" pitchFamily="18" charset="0"/>
              </a:rPr>
              <a:t>=</a:t>
            </a:r>
            <a:r>
              <a:rPr lang="en-IN" sz="2200" dirty="0" err="1">
                <a:latin typeface="Georgia" panose="02040502050405020303" pitchFamily="18" charset="0"/>
              </a:rPr>
              <a:t>b.customer_id</a:t>
            </a:r>
            <a:r>
              <a:rPr lang="en-IN" sz="2200" dirty="0">
                <a:latin typeface="Georgia" panose="02040502050405020303" pitchFamily="18" charset="0"/>
              </a:rPr>
              <a:t> </a:t>
            </a:r>
          </a:p>
          <a:p>
            <a:pPr marL="0" indent="0">
              <a:buNone/>
            </a:pPr>
            <a:r>
              <a:rPr lang="en-IN" sz="2200" dirty="0">
                <a:latin typeface="Georgia" panose="02040502050405020303" pitchFamily="18" charset="0"/>
              </a:rPr>
              <a:t>INNER JOIN salesman c </a:t>
            </a:r>
          </a:p>
          <a:p>
            <a:pPr marL="0" indent="0">
              <a:buNone/>
            </a:pPr>
            <a:r>
              <a:rPr lang="en-IN" sz="2200" dirty="0">
                <a:latin typeface="Georgia" panose="02040502050405020303" pitchFamily="18" charset="0"/>
              </a:rPr>
              <a:t>ON </a:t>
            </a:r>
            <a:r>
              <a:rPr lang="en-IN" sz="2200" dirty="0" err="1">
                <a:latin typeface="Georgia" panose="02040502050405020303" pitchFamily="18" charset="0"/>
              </a:rPr>
              <a:t>a.salesman_id</a:t>
            </a:r>
            <a:r>
              <a:rPr lang="en-IN" sz="2200" dirty="0">
                <a:latin typeface="Georgia" panose="02040502050405020303" pitchFamily="18" charset="0"/>
              </a:rPr>
              <a:t>=</a:t>
            </a:r>
            <a:r>
              <a:rPr lang="en-IN" sz="2200" dirty="0" err="1">
                <a:latin typeface="Georgia" panose="02040502050405020303" pitchFamily="18" charset="0"/>
              </a:rPr>
              <a:t>c.salesman_id</a:t>
            </a:r>
            <a:r>
              <a:rPr lang="en-IN" sz="2200" dirty="0">
                <a:latin typeface="Georgia" panose="02040502050405020303" pitchFamily="18" charset="0"/>
              </a:rPr>
              <a:t>;</a:t>
            </a:r>
          </a:p>
        </p:txBody>
      </p:sp>
    </p:spTree>
    <p:extLst>
      <p:ext uri="{BB962C8B-B14F-4D97-AF65-F5344CB8AC3E}">
        <p14:creationId xmlns:p14="http://schemas.microsoft.com/office/powerpoint/2010/main" val="2490206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7A887-0F33-1ABD-D668-82BB22B9E16E}"/>
              </a:ext>
            </a:extLst>
          </p:cNvPr>
          <p:cNvSpPr>
            <a:spLocks noGrp="1"/>
          </p:cNvSpPr>
          <p:nvPr>
            <p:ph idx="1"/>
          </p:nvPr>
        </p:nvSpPr>
        <p:spPr>
          <a:xfrm>
            <a:off x="581192" y="680720"/>
            <a:ext cx="11029615" cy="590296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a.cust_name,a.city,a.grade</a:t>
            </a:r>
            <a:r>
              <a:rPr lang="en-US" sz="2200" dirty="0">
                <a:latin typeface="Georgia" panose="02040502050405020303" pitchFamily="18" charset="0"/>
              </a:rPr>
              <a:t>, </a:t>
            </a:r>
          </a:p>
          <a:p>
            <a:pPr marL="0" indent="0">
              <a:buNone/>
            </a:pPr>
            <a:r>
              <a:rPr lang="en-US" sz="2200" dirty="0">
                <a:latin typeface="Georgia" panose="02040502050405020303" pitchFamily="18" charset="0"/>
              </a:rPr>
              <a:t>b.name AS "Salesman",</a:t>
            </a:r>
            <a:r>
              <a:rPr lang="en-US" sz="2200" dirty="0" err="1">
                <a:latin typeface="Georgia" panose="02040502050405020303" pitchFamily="18" charset="0"/>
              </a:rPr>
              <a:t>b.city</a:t>
            </a:r>
            <a:r>
              <a:rPr lang="en-US" sz="2200" dirty="0">
                <a:latin typeface="Georgia" panose="02040502050405020303" pitchFamily="18" charset="0"/>
              </a:rPr>
              <a:t> </a:t>
            </a:r>
          </a:p>
          <a:p>
            <a:pPr marL="0" indent="0">
              <a:buNone/>
            </a:pPr>
            <a:r>
              <a:rPr lang="en-US" sz="2200" dirty="0">
                <a:latin typeface="Georgia" panose="02040502050405020303" pitchFamily="18" charset="0"/>
              </a:rPr>
              <a:t>FROM customer a </a:t>
            </a:r>
          </a:p>
          <a:p>
            <a:pPr marL="0" indent="0">
              <a:buNone/>
            </a:pPr>
            <a:r>
              <a:rPr lang="en-US" sz="2200" dirty="0">
                <a:latin typeface="Georgia" panose="02040502050405020303" pitchFamily="18" charset="0"/>
              </a:rPr>
              <a:t>LEFT JOIN salesman b </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a.salesman_id</a:t>
            </a:r>
            <a:r>
              <a:rPr lang="en-US" sz="2200" dirty="0">
                <a:latin typeface="Georgia" panose="02040502050405020303" pitchFamily="18" charset="0"/>
              </a:rPr>
              <a:t>=</a:t>
            </a:r>
            <a:r>
              <a:rPr lang="en-US" sz="2200" dirty="0" err="1">
                <a:latin typeface="Georgia" panose="02040502050405020303" pitchFamily="18" charset="0"/>
              </a:rPr>
              <a:t>b.salesman_id</a:t>
            </a:r>
            <a:r>
              <a:rPr lang="en-US" sz="2200" dirty="0">
                <a:latin typeface="Georgia" panose="02040502050405020303" pitchFamily="18" charset="0"/>
              </a:rPr>
              <a:t> </a:t>
            </a:r>
          </a:p>
          <a:p>
            <a:pPr marL="0" indent="0">
              <a:buNone/>
            </a:pPr>
            <a:r>
              <a:rPr lang="en-US" sz="2200" dirty="0">
                <a:latin typeface="Georgia" panose="02040502050405020303" pitchFamily="18" charset="0"/>
              </a:rPr>
              <a:t>order by </a:t>
            </a:r>
            <a:r>
              <a:rPr lang="en-US" sz="2200" dirty="0" err="1">
                <a:latin typeface="Georgia" panose="02040502050405020303" pitchFamily="18" charset="0"/>
              </a:rPr>
              <a:t>a.customer_id</a:t>
            </a:r>
            <a:r>
              <a:rPr lang="en-US" sz="2200" dirty="0">
                <a:latin typeface="Georgia" panose="02040502050405020303" pitchFamily="18" charset="0"/>
              </a:rPr>
              <a:t>;</a:t>
            </a:r>
            <a:endParaRPr lang="en-IN" sz="2200" dirty="0">
              <a:latin typeface="Georgia" panose="02040502050405020303" pitchFamily="18" charset="0"/>
            </a:endParaRPr>
          </a:p>
        </p:txBody>
      </p:sp>
    </p:spTree>
    <p:extLst>
      <p:ext uri="{BB962C8B-B14F-4D97-AF65-F5344CB8AC3E}">
        <p14:creationId xmlns:p14="http://schemas.microsoft.com/office/powerpoint/2010/main" val="3603125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A4F75-5F72-B9D3-3969-55862FE648DC}"/>
              </a:ext>
            </a:extLst>
          </p:cNvPr>
          <p:cNvSpPr>
            <a:spLocks noGrp="1"/>
          </p:cNvSpPr>
          <p:nvPr>
            <p:ph idx="1"/>
          </p:nvPr>
        </p:nvSpPr>
        <p:spPr>
          <a:xfrm>
            <a:off x="426720" y="701040"/>
            <a:ext cx="11184087" cy="602488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a.cust_name,a.city,a.grade</a:t>
            </a:r>
            <a:r>
              <a:rPr lang="en-US" sz="2200" dirty="0">
                <a:latin typeface="Georgia" panose="02040502050405020303" pitchFamily="18" charset="0"/>
              </a:rPr>
              <a:t>, </a:t>
            </a:r>
          </a:p>
          <a:p>
            <a:pPr marL="0" indent="0">
              <a:buNone/>
            </a:pPr>
            <a:r>
              <a:rPr lang="en-US" sz="2200" dirty="0">
                <a:latin typeface="Georgia" panose="02040502050405020303" pitchFamily="18" charset="0"/>
              </a:rPr>
              <a:t>b.name AS "Salesman", </a:t>
            </a:r>
            <a:r>
              <a:rPr lang="en-US" sz="2200" dirty="0" err="1">
                <a:latin typeface="Georgia" panose="02040502050405020303" pitchFamily="18" charset="0"/>
              </a:rPr>
              <a:t>b.city</a:t>
            </a:r>
            <a:r>
              <a:rPr lang="en-US" sz="2200" dirty="0">
                <a:latin typeface="Georgia" panose="02040502050405020303" pitchFamily="18" charset="0"/>
              </a:rPr>
              <a:t> </a:t>
            </a:r>
          </a:p>
          <a:p>
            <a:pPr marL="0" indent="0">
              <a:buNone/>
            </a:pPr>
            <a:r>
              <a:rPr lang="en-US" sz="2200" dirty="0">
                <a:latin typeface="Georgia" panose="02040502050405020303" pitchFamily="18" charset="0"/>
              </a:rPr>
              <a:t>FROM customer a </a:t>
            </a:r>
          </a:p>
          <a:p>
            <a:pPr marL="0" indent="0">
              <a:buNone/>
            </a:pPr>
            <a:r>
              <a:rPr lang="en-US" sz="2200" dirty="0">
                <a:latin typeface="Georgia" panose="02040502050405020303" pitchFamily="18" charset="0"/>
              </a:rPr>
              <a:t>LEFT OUTER JOIN salesman b </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a.salesman_id</a:t>
            </a:r>
            <a:r>
              <a:rPr lang="en-US" sz="2200" dirty="0">
                <a:latin typeface="Georgia" panose="02040502050405020303" pitchFamily="18" charset="0"/>
              </a:rPr>
              <a:t>=</a:t>
            </a:r>
            <a:r>
              <a:rPr lang="en-US" sz="2200" dirty="0" err="1">
                <a:latin typeface="Georgia" panose="02040502050405020303" pitchFamily="18" charset="0"/>
              </a:rPr>
              <a:t>b.salesman_id</a:t>
            </a:r>
            <a:r>
              <a:rPr lang="en-US" sz="2200" dirty="0">
                <a:latin typeface="Georgia" panose="02040502050405020303" pitchFamily="18" charset="0"/>
              </a:rPr>
              <a:t> </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a.grade</a:t>
            </a:r>
            <a:r>
              <a:rPr lang="en-US" sz="2200" dirty="0">
                <a:latin typeface="Georgia" panose="02040502050405020303" pitchFamily="18" charset="0"/>
              </a:rPr>
              <a:t>&lt;300 </a:t>
            </a:r>
          </a:p>
          <a:p>
            <a:pPr marL="0" indent="0">
              <a:buNone/>
            </a:pPr>
            <a:r>
              <a:rPr lang="en-US" sz="2200" dirty="0">
                <a:latin typeface="Georgia" panose="02040502050405020303" pitchFamily="18" charset="0"/>
              </a:rPr>
              <a:t>ORDER BY </a:t>
            </a:r>
            <a:r>
              <a:rPr lang="en-US" sz="2200" dirty="0" err="1">
                <a:latin typeface="Georgia" panose="02040502050405020303" pitchFamily="18" charset="0"/>
              </a:rPr>
              <a:t>a.customer_id</a:t>
            </a:r>
            <a:r>
              <a:rPr lang="en-US" sz="2200" dirty="0">
                <a:latin typeface="Georgia" panose="02040502050405020303" pitchFamily="18" charset="0"/>
              </a:rPr>
              <a:t>;</a:t>
            </a:r>
            <a:endParaRPr lang="en-IN" sz="2200" dirty="0">
              <a:latin typeface="Georgia" panose="02040502050405020303" pitchFamily="18" charset="0"/>
            </a:endParaRPr>
          </a:p>
        </p:txBody>
      </p:sp>
    </p:spTree>
    <p:extLst>
      <p:ext uri="{BB962C8B-B14F-4D97-AF65-F5344CB8AC3E}">
        <p14:creationId xmlns:p14="http://schemas.microsoft.com/office/powerpoint/2010/main" val="242775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0E33-461B-FC8C-348A-849B9B2D07FC}"/>
              </a:ext>
            </a:extLst>
          </p:cNvPr>
          <p:cNvSpPr>
            <a:spLocks noGrp="1"/>
          </p:cNvSpPr>
          <p:nvPr>
            <p:ph type="title"/>
          </p:nvPr>
        </p:nvSpPr>
        <p:spPr>
          <a:xfrm>
            <a:off x="581192" y="702156"/>
            <a:ext cx="11029616" cy="659284"/>
          </a:xfrm>
        </p:spPr>
        <p:txBody>
          <a:bodyPr>
            <a:normAutofit/>
          </a:bodyPr>
          <a:lstStyle/>
          <a:p>
            <a:pPr algn="ctr"/>
            <a:r>
              <a:rPr lang="en-IN" sz="3200" b="1" dirty="0">
                <a:solidFill>
                  <a:srgbClr val="7030A0"/>
                </a:solidFill>
                <a:effectLst>
                  <a:outerShdw blurRad="38100" dist="38100" dir="2700000" algn="tl">
                    <a:srgbClr val="000000">
                      <a:alpha val="43137"/>
                    </a:srgbClr>
                  </a:outerShdw>
                </a:effectLst>
                <a:latin typeface="Georgia" panose="02040502050405020303" pitchFamily="18" charset="0"/>
              </a:rPr>
              <a:t>JOIN</a:t>
            </a:r>
          </a:p>
        </p:txBody>
      </p:sp>
      <p:sp>
        <p:nvSpPr>
          <p:cNvPr id="3" name="Content Placeholder 2">
            <a:extLst>
              <a:ext uri="{FF2B5EF4-FFF2-40B4-BE49-F238E27FC236}">
                <a16:creationId xmlns:a16="http://schemas.microsoft.com/office/drawing/2014/main" id="{3D3C2124-38A6-2AA0-4EAA-85781CC44FB9}"/>
              </a:ext>
            </a:extLst>
          </p:cNvPr>
          <p:cNvSpPr>
            <a:spLocks noGrp="1"/>
          </p:cNvSpPr>
          <p:nvPr>
            <p:ph idx="1"/>
          </p:nvPr>
        </p:nvSpPr>
        <p:spPr>
          <a:xfrm>
            <a:off x="142240" y="1361440"/>
            <a:ext cx="11877040" cy="5273040"/>
          </a:xfrm>
        </p:spPr>
        <p:txBody>
          <a:bodyPr/>
          <a:lstStyle/>
          <a:p>
            <a:pPr marL="0" indent="0">
              <a:buNone/>
            </a:pPr>
            <a:endParaRPr lang="en-IN" dirty="0"/>
          </a:p>
        </p:txBody>
      </p:sp>
      <p:sp>
        <p:nvSpPr>
          <p:cNvPr id="4" name="Scroll: Vertical 3">
            <a:extLst>
              <a:ext uri="{FF2B5EF4-FFF2-40B4-BE49-F238E27FC236}">
                <a16:creationId xmlns:a16="http://schemas.microsoft.com/office/drawing/2014/main" id="{510A87D0-69F4-6203-8F9B-8101D51E8951}"/>
              </a:ext>
            </a:extLst>
          </p:cNvPr>
          <p:cNvSpPr/>
          <p:nvPr/>
        </p:nvSpPr>
        <p:spPr>
          <a:xfrm>
            <a:off x="581192" y="2080260"/>
            <a:ext cx="5232400" cy="3251200"/>
          </a:xfrm>
          <a:prstGeom prst="vertic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The SQL JOIN joins two tables based on a common column, and selects records that have matching values in these columns</a:t>
            </a:r>
            <a:r>
              <a:rPr lang="en-US" dirty="0"/>
              <a:t>.</a:t>
            </a:r>
            <a:endParaRPr lang="en-IN" dirty="0"/>
          </a:p>
        </p:txBody>
      </p:sp>
      <p:sp>
        <p:nvSpPr>
          <p:cNvPr id="6" name="Rectangle: Single Corner Rounded 5">
            <a:extLst>
              <a:ext uri="{FF2B5EF4-FFF2-40B4-BE49-F238E27FC236}">
                <a16:creationId xmlns:a16="http://schemas.microsoft.com/office/drawing/2014/main" id="{EF55F5FD-9EDC-CB1C-8724-BD5CF6FA7DA1}"/>
              </a:ext>
            </a:extLst>
          </p:cNvPr>
          <p:cNvSpPr/>
          <p:nvPr/>
        </p:nvSpPr>
        <p:spPr>
          <a:xfrm>
            <a:off x="7183120" y="1915160"/>
            <a:ext cx="4165600" cy="3581400"/>
          </a:xfrm>
          <a:prstGeom prst="round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Example</a:t>
            </a:r>
          </a:p>
          <a:p>
            <a:pPr algn="ctr"/>
            <a:r>
              <a:rPr lang="en-US" sz="2200" dirty="0">
                <a:latin typeface="Georgia" panose="02040502050405020303" pitchFamily="18" charset="0"/>
              </a:rPr>
              <a:t>SELECT </a:t>
            </a:r>
            <a:r>
              <a:rPr lang="en-US" sz="2200" dirty="0" err="1">
                <a:latin typeface="Georgia" panose="02040502050405020303" pitchFamily="18" charset="0"/>
              </a:rPr>
              <a:t>Customers.customer_id</a:t>
            </a:r>
            <a:r>
              <a:rPr lang="en-US" sz="2200" dirty="0">
                <a:latin typeface="Georgia" panose="02040502050405020303" pitchFamily="18" charset="0"/>
              </a:rPr>
              <a:t>, </a:t>
            </a:r>
            <a:r>
              <a:rPr lang="en-US" sz="2200" dirty="0" err="1">
                <a:latin typeface="Georgia" panose="02040502050405020303" pitchFamily="18" charset="0"/>
              </a:rPr>
              <a:t>Customers.first_name</a:t>
            </a:r>
            <a:r>
              <a:rPr lang="en-US" sz="2200" dirty="0">
                <a:latin typeface="Georgia" panose="02040502050405020303" pitchFamily="18" charset="0"/>
              </a:rPr>
              <a:t>, </a:t>
            </a:r>
            <a:r>
              <a:rPr lang="en-US" sz="2200" dirty="0" err="1">
                <a:latin typeface="Georgia" panose="02040502050405020303" pitchFamily="18" charset="0"/>
              </a:rPr>
              <a:t>Orders.amount</a:t>
            </a:r>
            <a:endParaRPr lang="en-US" sz="2200" dirty="0">
              <a:latin typeface="Georgia" panose="02040502050405020303" pitchFamily="18" charset="0"/>
            </a:endParaRP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JOIN Orders</a:t>
            </a:r>
          </a:p>
          <a:p>
            <a:pPr algn="ctr"/>
            <a:r>
              <a:rPr lang="en-US" sz="2200" dirty="0">
                <a:latin typeface="Georgia" panose="02040502050405020303" pitchFamily="18" charset="0"/>
              </a:rPr>
              <a:t>ON </a:t>
            </a:r>
            <a:r>
              <a:rPr lang="en-US" sz="2200" dirty="0" err="1">
                <a:latin typeface="Georgia" panose="02040502050405020303" pitchFamily="18" charset="0"/>
              </a:rPr>
              <a:t>Customers.customer_id</a:t>
            </a:r>
            <a:r>
              <a:rPr lang="en-US" sz="2200" dirty="0">
                <a:latin typeface="Georgia" panose="02040502050405020303" pitchFamily="18" charset="0"/>
              </a:rPr>
              <a:t> = </a:t>
            </a:r>
            <a:r>
              <a:rPr lang="en-US" sz="2200" dirty="0" err="1">
                <a:latin typeface="Georgia" panose="02040502050405020303" pitchFamily="18" charset="0"/>
              </a:rPr>
              <a:t>Orders.customer</a:t>
            </a:r>
            <a:r>
              <a:rPr lang="en-US" sz="2200" dirty="0">
                <a:latin typeface="Georgia" panose="02040502050405020303" pitchFamily="18" charset="0"/>
              </a:rPr>
              <a:t>;</a:t>
            </a:r>
          </a:p>
          <a:p>
            <a:pPr algn="ctr"/>
            <a:endParaRPr lang="en-IN" dirty="0"/>
          </a:p>
        </p:txBody>
      </p:sp>
    </p:spTree>
    <p:extLst>
      <p:ext uri="{BB962C8B-B14F-4D97-AF65-F5344CB8AC3E}">
        <p14:creationId xmlns:p14="http://schemas.microsoft.com/office/powerpoint/2010/main" val="640596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C2C56-6A11-1688-2558-FD7F969FBAA6}"/>
              </a:ext>
            </a:extLst>
          </p:cNvPr>
          <p:cNvSpPr>
            <a:spLocks noGrp="1"/>
          </p:cNvSpPr>
          <p:nvPr>
            <p:ph idx="1"/>
          </p:nvPr>
        </p:nvSpPr>
        <p:spPr>
          <a:xfrm>
            <a:off x="162560" y="609600"/>
            <a:ext cx="11714480" cy="6096000"/>
          </a:xfrm>
        </p:spPr>
        <p:txBody>
          <a:bodyPr>
            <a:normAutofit/>
          </a:bodyPr>
          <a:lstStyle/>
          <a:p>
            <a:pPr marL="0" indent="0">
              <a:buNone/>
            </a:pPr>
            <a:r>
              <a:rPr lang="en-US" sz="2200" dirty="0">
                <a:latin typeface="Georgia" panose="02040502050405020303" pitchFamily="18" charset="0"/>
              </a:rPr>
              <a:t>Write a SQL statement to make a report with customer name, city, order number, order date, and order amount in ascending order according to the order date to determine whether any of the existing customers have placed an order or not. </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a.cust_name,a.city</a:t>
            </a:r>
            <a:r>
              <a:rPr lang="en-US" sz="2200" dirty="0">
                <a:latin typeface="Georgia" panose="02040502050405020303" pitchFamily="18" charset="0"/>
              </a:rPr>
              <a:t>, </a:t>
            </a:r>
            <a:r>
              <a:rPr lang="en-US" sz="2200" dirty="0" err="1">
                <a:latin typeface="Georgia" panose="02040502050405020303" pitchFamily="18" charset="0"/>
              </a:rPr>
              <a:t>b.ord_no</a:t>
            </a:r>
            <a:r>
              <a:rPr lang="en-US" sz="2200" dirty="0">
                <a:latin typeface="Georgia" panose="02040502050405020303" pitchFamily="18" charset="0"/>
              </a:rPr>
              <a:t>,</a:t>
            </a:r>
          </a:p>
          <a:p>
            <a:pPr marL="0" indent="0">
              <a:buNone/>
            </a:pPr>
            <a:r>
              <a:rPr lang="en-US" sz="2200" dirty="0" err="1">
                <a:latin typeface="Georgia" panose="02040502050405020303" pitchFamily="18" charset="0"/>
              </a:rPr>
              <a:t>b.ord_date,b.purch_amt</a:t>
            </a:r>
            <a:r>
              <a:rPr lang="en-US" sz="2200" dirty="0">
                <a:latin typeface="Georgia" panose="02040502050405020303" pitchFamily="18" charset="0"/>
              </a:rPr>
              <a:t> AS "Order Amount" </a:t>
            </a:r>
          </a:p>
          <a:p>
            <a:pPr marL="0" indent="0">
              <a:buNone/>
            </a:pPr>
            <a:r>
              <a:rPr lang="en-US" sz="2200" dirty="0">
                <a:latin typeface="Georgia" panose="02040502050405020303" pitchFamily="18" charset="0"/>
              </a:rPr>
              <a:t>FROM customer a </a:t>
            </a:r>
          </a:p>
          <a:p>
            <a:pPr marL="0" indent="0">
              <a:buNone/>
            </a:pPr>
            <a:r>
              <a:rPr lang="en-US" sz="2200" dirty="0">
                <a:latin typeface="Georgia" panose="02040502050405020303" pitchFamily="18" charset="0"/>
              </a:rPr>
              <a:t>LEFT OUTER JOIN orders b </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a.customer_id</a:t>
            </a:r>
            <a:r>
              <a:rPr lang="en-US" sz="2200" dirty="0">
                <a:latin typeface="Georgia" panose="02040502050405020303" pitchFamily="18" charset="0"/>
              </a:rPr>
              <a:t>=</a:t>
            </a:r>
            <a:r>
              <a:rPr lang="en-US" sz="2200" dirty="0" err="1">
                <a:latin typeface="Georgia" panose="02040502050405020303" pitchFamily="18" charset="0"/>
              </a:rPr>
              <a:t>b.customer_id</a:t>
            </a:r>
            <a:r>
              <a:rPr lang="en-US" sz="2200" dirty="0">
                <a:latin typeface="Georgia" panose="02040502050405020303" pitchFamily="18" charset="0"/>
              </a:rPr>
              <a:t> </a:t>
            </a:r>
          </a:p>
          <a:p>
            <a:pPr marL="0" indent="0">
              <a:buNone/>
            </a:pPr>
            <a:r>
              <a:rPr lang="en-US" sz="2200" dirty="0">
                <a:latin typeface="Georgia" panose="02040502050405020303" pitchFamily="18" charset="0"/>
              </a:rPr>
              <a:t>order by </a:t>
            </a:r>
            <a:r>
              <a:rPr lang="en-US" sz="2200" dirty="0" err="1">
                <a:latin typeface="Georgia" panose="02040502050405020303" pitchFamily="18" charset="0"/>
              </a:rPr>
              <a:t>b.ord_date</a:t>
            </a:r>
            <a:r>
              <a:rPr lang="en-US" sz="2200" dirty="0">
                <a:latin typeface="Georgia" panose="02040502050405020303" pitchFamily="18" charset="0"/>
              </a:rPr>
              <a:t>;</a:t>
            </a:r>
            <a:endParaRPr lang="en-IN" sz="2200" dirty="0">
              <a:latin typeface="Georgia" panose="02040502050405020303" pitchFamily="18" charset="0"/>
            </a:endParaRPr>
          </a:p>
        </p:txBody>
      </p:sp>
    </p:spTree>
    <p:extLst>
      <p:ext uri="{BB962C8B-B14F-4D97-AF65-F5344CB8AC3E}">
        <p14:creationId xmlns:p14="http://schemas.microsoft.com/office/powerpoint/2010/main" val="150735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7DD5-E065-D553-0E76-8FBAA310D892}"/>
              </a:ext>
            </a:extLst>
          </p:cNvPr>
          <p:cNvSpPr>
            <a:spLocks noGrp="1"/>
          </p:cNvSpPr>
          <p:nvPr>
            <p:ph type="title"/>
          </p:nvPr>
        </p:nvSpPr>
        <p:spPr>
          <a:xfrm>
            <a:off x="581192" y="702156"/>
            <a:ext cx="11029616" cy="638964"/>
          </a:xfrm>
        </p:spPr>
        <p:txBody>
          <a:bodyPr>
            <a:normAutofit/>
          </a:bodyPr>
          <a:lstStyle/>
          <a:p>
            <a:pPr algn="ctr"/>
            <a:r>
              <a:rPr lang="en-IN" sz="3200" b="1" dirty="0">
                <a:solidFill>
                  <a:srgbClr val="7030A0"/>
                </a:solidFill>
                <a:effectLst>
                  <a:outerShdw blurRad="38100" dist="38100" dir="2700000" algn="tl">
                    <a:srgbClr val="000000">
                      <a:alpha val="43137"/>
                    </a:srgbClr>
                  </a:outerShdw>
                </a:effectLst>
                <a:latin typeface="Georgia" panose="02040502050405020303" pitchFamily="18" charset="0"/>
              </a:rPr>
              <a:t>WHERE CLAUSE</a:t>
            </a:r>
          </a:p>
        </p:txBody>
      </p:sp>
      <p:sp>
        <p:nvSpPr>
          <p:cNvPr id="3" name="Content Placeholder 2">
            <a:extLst>
              <a:ext uri="{FF2B5EF4-FFF2-40B4-BE49-F238E27FC236}">
                <a16:creationId xmlns:a16="http://schemas.microsoft.com/office/drawing/2014/main" id="{90ED9832-668F-8E03-2958-1459D767F22D}"/>
              </a:ext>
            </a:extLst>
          </p:cNvPr>
          <p:cNvSpPr>
            <a:spLocks noGrp="1"/>
          </p:cNvSpPr>
          <p:nvPr>
            <p:ph idx="1"/>
          </p:nvPr>
        </p:nvSpPr>
        <p:spPr>
          <a:xfrm>
            <a:off x="243840" y="1473200"/>
            <a:ext cx="11744960" cy="5140960"/>
          </a:xfrm>
        </p:spPr>
        <p:txBody>
          <a:bodyPr/>
          <a:lstStyle/>
          <a:p>
            <a:pPr marL="0" indent="0">
              <a:buNone/>
            </a:pPr>
            <a:endParaRPr lang="en-US" dirty="0">
              <a:latin typeface="Georgia" panose="02040502050405020303" pitchFamily="18" charset="0"/>
            </a:endParaRPr>
          </a:p>
        </p:txBody>
      </p:sp>
      <p:sp>
        <p:nvSpPr>
          <p:cNvPr id="5" name="Scroll: Horizontal 4">
            <a:extLst>
              <a:ext uri="{FF2B5EF4-FFF2-40B4-BE49-F238E27FC236}">
                <a16:creationId xmlns:a16="http://schemas.microsoft.com/office/drawing/2014/main" id="{367C1E2A-C0CD-9830-CF4C-E0FF0DA72A2D}"/>
              </a:ext>
            </a:extLst>
          </p:cNvPr>
          <p:cNvSpPr/>
          <p:nvPr/>
        </p:nvSpPr>
        <p:spPr>
          <a:xfrm>
            <a:off x="243840" y="1732280"/>
            <a:ext cx="6949440" cy="955040"/>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0" i="0" dirty="0">
                <a:solidFill>
                  <a:srgbClr val="333333"/>
                </a:solidFill>
                <a:effectLst/>
                <a:latin typeface="Georgia" panose="02040502050405020303" pitchFamily="18" charset="0"/>
              </a:rPr>
              <a:t>A </a:t>
            </a:r>
            <a:r>
              <a:rPr lang="en-US" sz="2200" b="1" i="0" dirty="0">
                <a:solidFill>
                  <a:srgbClr val="333333"/>
                </a:solidFill>
                <a:effectLst/>
                <a:latin typeface="Georgia" panose="02040502050405020303" pitchFamily="18" charset="0"/>
              </a:rPr>
              <a:t>WHERE clause</a:t>
            </a:r>
            <a:r>
              <a:rPr lang="en-US" sz="2200" b="0" i="0" dirty="0">
                <a:solidFill>
                  <a:srgbClr val="333333"/>
                </a:solidFill>
                <a:effectLst/>
                <a:latin typeface="Georgia" panose="02040502050405020303" pitchFamily="18" charset="0"/>
              </a:rPr>
              <a:t> in SQL is a data manipulation language statement.</a:t>
            </a:r>
            <a:endParaRPr lang="en-IN" sz="2200" dirty="0">
              <a:latin typeface="Georgia" panose="02040502050405020303" pitchFamily="18" charset="0"/>
            </a:endParaRPr>
          </a:p>
        </p:txBody>
      </p:sp>
      <p:sp>
        <p:nvSpPr>
          <p:cNvPr id="6" name="Scroll: Horizontal 5">
            <a:extLst>
              <a:ext uri="{FF2B5EF4-FFF2-40B4-BE49-F238E27FC236}">
                <a16:creationId xmlns:a16="http://schemas.microsoft.com/office/drawing/2014/main" id="{24153467-7F99-7D1F-7E15-63ADBD4EDBD1}"/>
              </a:ext>
            </a:extLst>
          </p:cNvPr>
          <p:cNvSpPr/>
          <p:nvPr/>
        </p:nvSpPr>
        <p:spPr>
          <a:xfrm>
            <a:off x="1981200" y="2971800"/>
            <a:ext cx="9865360" cy="1737360"/>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It filters the records. It returns only those queries which fulfill the specific conditions.</a:t>
            </a:r>
          </a:p>
          <a:p>
            <a:pPr algn="ctr"/>
            <a:endParaRPr lang="en-IN" sz="2200" dirty="0"/>
          </a:p>
        </p:txBody>
      </p:sp>
      <p:sp>
        <p:nvSpPr>
          <p:cNvPr id="7" name="Scroll: Horizontal 6">
            <a:extLst>
              <a:ext uri="{FF2B5EF4-FFF2-40B4-BE49-F238E27FC236}">
                <a16:creationId xmlns:a16="http://schemas.microsoft.com/office/drawing/2014/main" id="{35AC2BB4-81EF-99DF-BE66-B6DD538E7C3B}"/>
              </a:ext>
            </a:extLst>
          </p:cNvPr>
          <p:cNvSpPr/>
          <p:nvPr/>
        </p:nvSpPr>
        <p:spPr>
          <a:xfrm>
            <a:off x="581192" y="4907280"/>
            <a:ext cx="6195528" cy="1168400"/>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WHERE clause is used in SELECT, UPDATE, DELETE statement etc.</a:t>
            </a:r>
            <a:endParaRPr lang="en-IN" sz="2200" dirty="0">
              <a:latin typeface="Georgia" panose="02040502050405020303" pitchFamily="18" charset="0"/>
            </a:endParaRPr>
          </a:p>
        </p:txBody>
      </p:sp>
    </p:spTree>
    <p:extLst>
      <p:ext uri="{BB962C8B-B14F-4D97-AF65-F5344CB8AC3E}">
        <p14:creationId xmlns:p14="http://schemas.microsoft.com/office/powerpoint/2010/main" val="829375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E8548-BBDB-58A4-864B-76B3729EEE3C}"/>
              </a:ext>
            </a:extLst>
          </p:cNvPr>
          <p:cNvSpPr>
            <a:spLocks noGrp="1"/>
          </p:cNvSpPr>
          <p:nvPr>
            <p:ph idx="1"/>
          </p:nvPr>
        </p:nvSpPr>
        <p:spPr>
          <a:xfrm>
            <a:off x="0" y="731520"/>
            <a:ext cx="5181600" cy="5872480"/>
          </a:xfrm>
        </p:spPr>
        <p:txBody>
          <a:bodyPr>
            <a:normAutofit/>
          </a:bodyPr>
          <a:lstStyle/>
          <a:p>
            <a:pPr marL="0" indent="0">
              <a:buNone/>
            </a:pPr>
            <a:r>
              <a:rPr lang="en-IN" sz="2600" b="1" dirty="0">
                <a:solidFill>
                  <a:srgbClr val="0070C0"/>
                </a:solidFill>
                <a:effectLst>
                  <a:outerShdw blurRad="38100" dist="38100" dir="2700000" algn="tl">
                    <a:srgbClr val="000000">
                      <a:alpha val="43137"/>
                    </a:srgbClr>
                  </a:outerShdw>
                </a:effectLst>
                <a:latin typeface="Georgia" panose="02040502050405020303" pitchFamily="18" charset="0"/>
              </a:rPr>
              <a:t>Syntax for </a:t>
            </a:r>
            <a:r>
              <a:rPr lang="en-IN" sz="2600" b="1" dirty="0" err="1">
                <a:solidFill>
                  <a:srgbClr val="0070C0"/>
                </a:solidFill>
                <a:effectLst>
                  <a:outerShdw blurRad="38100" dist="38100" dir="2700000" algn="tl">
                    <a:srgbClr val="000000">
                      <a:alpha val="43137"/>
                    </a:srgbClr>
                  </a:outerShdw>
                </a:effectLst>
                <a:latin typeface="Georgia" panose="02040502050405020303" pitchFamily="18" charset="0"/>
              </a:rPr>
              <a:t>sql</a:t>
            </a:r>
            <a:r>
              <a:rPr lang="en-IN" sz="2600" b="1" dirty="0">
                <a:solidFill>
                  <a:srgbClr val="0070C0"/>
                </a:solidFill>
                <a:effectLst>
                  <a:outerShdw blurRad="38100" dist="38100" dir="2700000" algn="tl">
                    <a:srgbClr val="000000">
                      <a:alpha val="43137"/>
                    </a:srgbClr>
                  </a:outerShdw>
                </a:effectLst>
                <a:latin typeface="Georgia" panose="02040502050405020303" pitchFamily="18" charset="0"/>
              </a:rPr>
              <a:t> where:</a:t>
            </a:r>
          </a:p>
          <a:p>
            <a:pPr marL="0" indent="0">
              <a:buNone/>
            </a:pPr>
            <a:endParaRPr lang="en-IN" sz="2600" b="1" dirty="0">
              <a:solidFill>
                <a:srgbClr val="0070C0"/>
              </a:solidFill>
              <a:effectLst>
                <a:outerShdw blurRad="38100" dist="38100" dir="2700000" algn="tl">
                  <a:srgbClr val="000000">
                    <a:alpha val="43137"/>
                  </a:srgbClr>
                </a:outerShdw>
              </a:effectLst>
              <a:latin typeface="Georgia" panose="02040502050405020303" pitchFamily="18" charset="0"/>
            </a:endParaRPr>
          </a:p>
          <a:p>
            <a:pPr marL="0" indent="0">
              <a:buNone/>
            </a:pPr>
            <a:endParaRPr lang="en-IN" sz="2600" b="1" dirty="0">
              <a:solidFill>
                <a:srgbClr val="0070C0"/>
              </a:solidFill>
              <a:effectLst>
                <a:outerShdw blurRad="38100" dist="38100" dir="2700000" algn="tl">
                  <a:srgbClr val="000000">
                    <a:alpha val="43137"/>
                  </a:srgbClr>
                </a:outerShdw>
              </a:effectLst>
              <a:latin typeface="Georgia" panose="02040502050405020303" pitchFamily="18" charset="0"/>
            </a:endParaRPr>
          </a:p>
          <a:p>
            <a:pPr marL="0" indent="0">
              <a:buNone/>
            </a:pPr>
            <a:endParaRPr lang="en-IN" sz="2600" b="1" dirty="0">
              <a:solidFill>
                <a:srgbClr val="0070C0"/>
              </a:solidFill>
              <a:effectLst>
                <a:outerShdw blurRad="38100" dist="38100" dir="2700000" algn="tl">
                  <a:srgbClr val="000000">
                    <a:alpha val="43137"/>
                  </a:srgbClr>
                </a:outerShdw>
              </a:effectLst>
              <a:latin typeface="Georgia" panose="02040502050405020303" pitchFamily="18" charset="0"/>
            </a:endParaRPr>
          </a:p>
          <a:p>
            <a:pPr marL="0" indent="0">
              <a:buNone/>
            </a:pPr>
            <a:endParaRPr lang="en-IN" sz="2600" b="1" dirty="0">
              <a:solidFill>
                <a:srgbClr val="0070C0"/>
              </a:solidFill>
              <a:effectLst>
                <a:outerShdw blurRad="38100" dist="38100" dir="2700000" algn="tl">
                  <a:srgbClr val="000000">
                    <a:alpha val="43137"/>
                  </a:srgbClr>
                </a:outerShdw>
              </a:effectLst>
              <a:latin typeface="Georgia" panose="02040502050405020303" pitchFamily="18" charset="0"/>
            </a:endParaRPr>
          </a:p>
          <a:p>
            <a:pPr marL="0" indent="0">
              <a:buNone/>
            </a:pPr>
            <a:endParaRPr lang="en-US" sz="2600" b="1" dirty="0">
              <a:solidFill>
                <a:srgbClr val="0070C0"/>
              </a:solidFill>
              <a:effectLst>
                <a:outerShdw blurRad="38100" dist="38100" dir="2700000" algn="tl">
                  <a:srgbClr val="000000">
                    <a:alpha val="43137"/>
                  </a:srgbClr>
                </a:outerShdw>
              </a:effectLst>
              <a:latin typeface="Georgia" panose="02040502050405020303" pitchFamily="18" charset="0"/>
            </a:endParaRPr>
          </a:p>
          <a:p>
            <a:pPr marL="0" indent="0">
              <a:buNone/>
            </a:pPr>
            <a:r>
              <a:rPr lang="en-US" sz="2600" b="1" dirty="0">
                <a:solidFill>
                  <a:srgbClr val="0070C0"/>
                </a:solidFill>
                <a:effectLst>
                  <a:outerShdw blurRad="38100" dist="38100" dir="2700000" algn="tl">
                    <a:srgbClr val="000000">
                      <a:alpha val="43137"/>
                    </a:srgbClr>
                  </a:outerShdw>
                </a:effectLst>
                <a:latin typeface="Georgia" panose="02040502050405020303" pitchFamily="18" charset="0"/>
              </a:rPr>
              <a:t>WHERE clause uses some conditional selection</a:t>
            </a:r>
            <a:endParaRPr lang="en-IN" sz="2600" b="1" dirty="0">
              <a:solidFill>
                <a:srgbClr val="0070C0"/>
              </a:solidFill>
              <a:effectLst>
                <a:outerShdw blurRad="38100" dist="38100" dir="2700000" algn="tl">
                  <a:srgbClr val="000000">
                    <a:alpha val="43137"/>
                  </a:srgbClr>
                </a:outerShdw>
              </a:effectLst>
              <a:latin typeface="Georgia" panose="02040502050405020303" pitchFamily="18" charset="0"/>
            </a:endParaRPr>
          </a:p>
        </p:txBody>
      </p:sp>
      <p:sp>
        <p:nvSpPr>
          <p:cNvPr id="5" name="Rectangle: Diagonal Corners Snipped 4">
            <a:extLst>
              <a:ext uri="{FF2B5EF4-FFF2-40B4-BE49-F238E27FC236}">
                <a16:creationId xmlns:a16="http://schemas.microsoft.com/office/drawing/2014/main" id="{88F3CFA1-6916-B0F5-4FD5-ADE9875722C1}"/>
              </a:ext>
            </a:extLst>
          </p:cNvPr>
          <p:cNvSpPr/>
          <p:nvPr/>
        </p:nvSpPr>
        <p:spPr>
          <a:xfrm>
            <a:off x="4897120" y="622300"/>
            <a:ext cx="5425440" cy="1513840"/>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column1, column 2, ... column n  FROM  </a:t>
            </a:r>
            <a:r>
              <a:rPr lang="en-US" sz="2200" dirty="0" err="1">
                <a:latin typeface="Georgia" panose="02040502050405020303" pitchFamily="18" charset="0"/>
              </a:rPr>
              <a:t>table_name</a:t>
            </a:r>
            <a:r>
              <a:rPr lang="en-US" sz="2200" dirty="0">
                <a:latin typeface="Georgia" panose="02040502050405020303" pitchFamily="18" charset="0"/>
              </a:rPr>
              <a:t>  WHERE [conditions]</a:t>
            </a:r>
            <a:endParaRPr lang="en-IN" sz="2200" dirty="0">
              <a:latin typeface="Georgia" panose="02040502050405020303" pitchFamily="18" charset="0"/>
            </a:endParaRPr>
          </a:p>
        </p:txBody>
      </p:sp>
      <p:graphicFrame>
        <p:nvGraphicFramePr>
          <p:cNvPr id="8" name="Table 8">
            <a:extLst>
              <a:ext uri="{FF2B5EF4-FFF2-40B4-BE49-F238E27FC236}">
                <a16:creationId xmlns:a16="http://schemas.microsoft.com/office/drawing/2014/main" id="{261134E3-157D-EA1E-7F86-3F58C95F3F2B}"/>
              </a:ext>
            </a:extLst>
          </p:cNvPr>
          <p:cNvGraphicFramePr>
            <a:graphicFrameLocks noGrp="1"/>
          </p:cNvGraphicFramePr>
          <p:nvPr/>
        </p:nvGraphicFramePr>
        <p:xfrm>
          <a:off x="4795520" y="2519680"/>
          <a:ext cx="7264400" cy="4084320"/>
        </p:xfrm>
        <a:graphic>
          <a:graphicData uri="http://schemas.openxmlformats.org/drawingml/2006/table">
            <a:tbl>
              <a:tblPr firstRow="1" bandRow="1">
                <a:tableStyleId>{5C22544A-7EE6-4342-B048-85BDC9FD1C3A}</a:tableStyleId>
              </a:tblPr>
              <a:tblGrid>
                <a:gridCol w="3632200">
                  <a:extLst>
                    <a:ext uri="{9D8B030D-6E8A-4147-A177-3AD203B41FA5}">
                      <a16:colId xmlns:a16="http://schemas.microsoft.com/office/drawing/2014/main" val="3141151116"/>
                    </a:ext>
                  </a:extLst>
                </a:gridCol>
                <a:gridCol w="3632200">
                  <a:extLst>
                    <a:ext uri="{9D8B030D-6E8A-4147-A177-3AD203B41FA5}">
                      <a16:colId xmlns:a16="http://schemas.microsoft.com/office/drawing/2014/main" val="196470578"/>
                    </a:ext>
                  </a:extLst>
                </a:gridCol>
              </a:tblGrid>
              <a:tr h="680720">
                <a:tc>
                  <a:txBody>
                    <a:bodyPr/>
                    <a:lstStyle/>
                    <a:p>
                      <a:pPr algn="just" fontAlgn="t"/>
                      <a:r>
                        <a:rPr lang="en-IN" dirty="0">
                          <a:solidFill>
                            <a:srgbClr val="333333"/>
                          </a:solidFill>
                          <a:effectLst/>
                          <a:latin typeface="inter-regular"/>
                        </a:rPr>
                        <a:t>=</a:t>
                      </a:r>
                    </a:p>
                  </a:txBody>
                  <a:tcPr marL="50800" marR="50800" marT="50800" marB="50800"/>
                </a:tc>
                <a:tc>
                  <a:txBody>
                    <a:bodyPr/>
                    <a:lstStyle/>
                    <a:p>
                      <a:pPr algn="just" fontAlgn="t"/>
                      <a:r>
                        <a:rPr lang="en-IN" dirty="0">
                          <a:solidFill>
                            <a:srgbClr val="333333"/>
                          </a:solidFill>
                          <a:effectLst/>
                          <a:latin typeface="inter-regular"/>
                        </a:rPr>
                        <a:t>equal</a:t>
                      </a:r>
                    </a:p>
                  </a:txBody>
                  <a:tcPr marL="50800" marR="50800" marT="50800" marB="50800"/>
                </a:tc>
                <a:extLst>
                  <a:ext uri="{0D108BD9-81ED-4DB2-BD59-A6C34878D82A}">
                    <a16:rowId xmlns:a16="http://schemas.microsoft.com/office/drawing/2014/main" val="1083911200"/>
                  </a:ext>
                </a:extLst>
              </a:tr>
              <a:tr h="680720">
                <a:tc>
                  <a:txBody>
                    <a:bodyPr/>
                    <a:lstStyle/>
                    <a:p>
                      <a:pPr algn="just" fontAlgn="t"/>
                      <a:r>
                        <a:rPr lang="en-IN">
                          <a:solidFill>
                            <a:srgbClr val="333333"/>
                          </a:solidFill>
                          <a:effectLst/>
                          <a:latin typeface="inter-regular"/>
                        </a:rPr>
                        <a:t>&gt;</a:t>
                      </a:r>
                    </a:p>
                  </a:txBody>
                  <a:tcPr marL="50800" marR="50800" marT="50800" marB="50800"/>
                </a:tc>
                <a:tc>
                  <a:txBody>
                    <a:bodyPr/>
                    <a:lstStyle/>
                    <a:p>
                      <a:pPr algn="just" fontAlgn="t"/>
                      <a:r>
                        <a:rPr lang="en-IN">
                          <a:solidFill>
                            <a:srgbClr val="333333"/>
                          </a:solidFill>
                          <a:effectLst/>
                          <a:latin typeface="inter-regular"/>
                        </a:rPr>
                        <a:t>greater than</a:t>
                      </a:r>
                    </a:p>
                  </a:txBody>
                  <a:tcPr marL="50800" marR="50800" marT="50800" marB="50800"/>
                </a:tc>
                <a:extLst>
                  <a:ext uri="{0D108BD9-81ED-4DB2-BD59-A6C34878D82A}">
                    <a16:rowId xmlns:a16="http://schemas.microsoft.com/office/drawing/2014/main" val="277027126"/>
                  </a:ext>
                </a:extLst>
              </a:tr>
              <a:tr h="680720">
                <a:tc>
                  <a:txBody>
                    <a:bodyPr/>
                    <a:lstStyle/>
                    <a:p>
                      <a:pPr algn="just" fontAlgn="t"/>
                      <a:r>
                        <a:rPr lang="en-IN">
                          <a:solidFill>
                            <a:srgbClr val="333333"/>
                          </a:solidFill>
                          <a:effectLst/>
                          <a:latin typeface="inter-regular"/>
                        </a:rPr>
                        <a:t>&lt;</a:t>
                      </a:r>
                    </a:p>
                  </a:txBody>
                  <a:tcPr marL="50800" marR="50800" marT="50800" marB="50800"/>
                </a:tc>
                <a:tc>
                  <a:txBody>
                    <a:bodyPr/>
                    <a:lstStyle/>
                    <a:p>
                      <a:pPr algn="just" fontAlgn="t"/>
                      <a:r>
                        <a:rPr lang="en-IN">
                          <a:solidFill>
                            <a:srgbClr val="333333"/>
                          </a:solidFill>
                          <a:effectLst/>
                          <a:latin typeface="inter-regular"/>
                        </a:rPr>
                        <a:t>less than</a:t>
                      </a:r>
                    </a:p>
                  </a:txBody>
                  <a:tcPr marL="50800" marR="50800" marT="50800" marB="50800"/>
                </a:tc>
                <a:extLst>
                  <a:ext uri="{0D108BD9-81ED-4DB2-BD59-A6C34878D82A}">
                    <a16:rowId xmlns:a16="http://schemas.microsoft.com/office/drawing/2014/main" val="2953543351"/>
                  </a:ext>
                </a:extLst>
              </a:tr>
              <a:tr h="680720">
                <a:tc>
                  <a:txBody>
                    <a:bodyPr/>
                    <a:lstStyle/>
                    <a:p>
                      <a:pPr algn="just" fontAlgn="t"/>
                      <a:r>
                        <a:rPr lang="en-IN">
                          <a:solidFill>
                            <a:srgbClr val="333333"/>
                          </a:solidFill>
                          <a:effectLst/>
                          <a:latin typeface="inter-regular"/>
                        </a:rPr>
                        <a:t>&gt;=</a:t>
                      </a:r>
                    </a:p>
                  </a:txBody>
                  <a:tcPr marL="50800" marR="50800" marT="50800" marB="50800"/>
                </a:tc>
                <a:tc>
                  <a:txBody>
                    <a:bodyPr/>
                    <a:lstStyle/>
                    <a:p>
                      <a:pPr algn="just" fontAlgn="t"/>
                      <a:r>
                        <a:rPr lang="en-IN">
                          <a:solidFill>
                            <a:srgbClr val="333333"/>
                          </a:solidFill>
                          <a:effectLst/>
                          <a:latin typeface="inter-regular"/>
                        </a:rPr>
                        <a:t>greater than or equal</a:t>
                      </a:r>
                    </a:p>
                  </a:txBody>
                  <a:tcPr marL="50800" marR="50800" marT="50800" marB="50800"/>
                </a:tc>
                <a:extLst>
                  <a:ext uri="{0D108BD9-81ED-4DB2-BD59-A6C34878D82A}">
                    <a16:rowId xmlns:a16="http://schemas.microsoft.com/office/drawing/2014/main" val="3516990059"/>
                  </a:ext>
                </a:extLst>
              </a:tr>
              <a:tr h="680720">
                <a:tc>
                  <a:txBody>
                    <a:bodyPr/>
                    <a:lstStyle/>
                    <a:p>
                      <a:pPr algn="just" fontAlgn="t"/>
                      <a:r>
                        <a:rPr lang="en-IN" dirty="0">
                          <a:solidFill>
                            <a:srgbClr val="333333"/>
                          </a:solidFill>
                          <a:effectLst/>
                          <a:latin typeface="inter-regular"/>
                        </a:rPr>
                        <a:t>&lt;=</a:t>
                      </a:r>
                    </a:p>
                  </a:txBody>
                  <a:tcPr marL="50800" marR="50800" marT="50800" marB="50800"/>
                </a:tc>
                <a:tc>
                  <a:txBody>
                    <a:bodyPr/>
                    <a:lstStyle/>
                    <a:p>
                      <a:pPr algn="just" fontAlgn="t"/>
                      <a:r>
                        <a:rPr lang="en-IN">
                          <a:solidFill>
                            <a:srgbClr val="333333"/>
                          </a:solidFill>
                          <a:effectLst/>
                          <a:latin typeface="inter-regular"/>
                        </a:rPr>
                        <a:t>less than or equal</a:t>
                      </a:r>
                    </a:p>
                  </a:txBody>
                  <a:tcPr marL="50800" marR="50800" marT="50800" marB="50800"/>
                </a:tc>
                <a:extLst>
                  <a:ext uri="{0D108BD9-81ED-4DB2-BD59-A6C34878D82A}">
                    <a16:rowId xmlns:a16="http://schemas.microsoft.com/office/drawing/2014/main" val="1649598331"/>
                  </a:ext>
                </a:extLst>
              </a:tr>
              <a:tr h="680720">
                <a:tc>
                  <a:txBody>
                    <a:bodyPr/>
                    <a:lstStyle/>
                    <a:p>
                      <a:pPr algn="just" fontAlgn="t"/>
                      <a:r>
                        <a:rPr lang="en-IN" dirty="0">
                          <a:solidFill>
                            <a:srgbClr val="333333"/>
                          </a:solidFill>
                          <a:effectLst/>
                          <a:latin typeface="inter-regular"/>
                        </a:rPr>
                        <a:t>&lt; &gt;</a:t>
                      </a:r>
                    </a:p>
                  </a:txBody>
                  <a:tcPr marL="50800" marR="50800" marT="50800" marB="50800"/>
                </a:tc>
                <a:tc>
                  <a:txBody>
                    <a:bodyPr/>
                    <a:lstStyle/>
                    <a:p>
                      <a:pPr algn="just" fontAlgn="t"/>
                      <a:r>
                        <a:rPr lang="en-IN" dirty="0">
                          <a:solidFill>
                            <a:srgbClr val="333333"/>
                          </a:solidFill>
                          <a:effectLst/>
                          <a:latin typeface="inter-regular"/>
                        </a:rPr>
                        <a:t>not equal to</a:t>
                      </a:r>
                    </a:p>
                  </a:txBody>
                  <a:tcPr marL="50800" marR="50800" marT="50800" marB="50800"/>
                </a:tc>
                <a:extLst>
                  <a:ext uri="{0D108BD9-81ED-4DB2-BD59-A6C34878D82A}">
                    <a16:rowId xmlns:a16="http://schemas.microsoft.com/office/drawing/2014/main" val="1361501050"/>
                  </a:ext>
                </a:extLst>
              </a:tr>
            </a:tbl>
          </a:graphicData>
        </a:graphic>
      </p:graphicFrame>
    </p:spTree>
    <p:extLst>
      <p:ext uri="{BB962C8B-B14F-4D97-AF65-F5344CB8AC3E}">
        <p14:creationId xmlns:p14="http://schemas.microsoft.com/office/powerpoint/2010/main" val="169274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QL SELECT first name and last name">
            <a:extLst>
              <a:ext uri="{FF2B5EF4-FFF2-40B4-BE49-F238E27FC236}">
                <a16:creationId xmlns:a16="http://schemas.microsoft.com/office/drawing/2014/main" id="{AC383D9F-AC90-8D90-4E93-D900856BD8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 y="853123"/>
            <a:ext cx="1194816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1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QL SELECT All data from the table">
            <a:extLst>
              <a:ext uri="{FF2B5EF4-FFF2-40B4-BE49-F238E27FC236}">
                <a16:creationId xmlns:a16="http://schemas.microsoft.com/office/drawing/2014/main" id="{C41BFAA9-4CF4-2E4D-0A98-3A66C9B0CD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 y="680720"/>
            <a:ext cx="12303760" cy="608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9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QL SELECT data WHERE last name is Doe">
            <a:extLst>
              <a:ext uri="{FF2B5EF4-FFF2-40B4-BE49-F238E27FC236}">
                <a16:creationId xmlns:a16="http://schemas.microsoft.com/office/drawing/2014/main" id="{A339C922-C348-07A8-26DF-2DA40846E6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720" y="477520"/>
            <a:ext cx="12019280" cy="600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978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QL SELECT all data WHERE country is USA">
            <a:extLst>
              <a:ext uri="{FF2B5EF4-FFF2-40B4-BE49-F238E27FC236}">
                <a16:creationId xmlns:a16="http://schemas.microsoft.com/office/drawing/2014/main" id="{FADC5207-E644-76F2-86DE-860B7A4280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508000"/>
            <a:ext cx="126288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975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9C715-28FA-CE01-D476-62B07CA0D152}"/>
              </a:ext>
            </a:extLst>
          </p:cNvPr>
          <p:cNvSpPr>
            <a:spLocks noGrp="1"/>
          </p:cNvSpPr>
          <p:nvPr>
            <p:ph idx="1"/>
          </p:nvPr>
        </p:nvSpPr>
        <p:spPr>
          <a:xfrm>
            <a:off x="254000" y="711200"/>
            <a:ext cx="11643360" cy="5974080"/>
          </a:xfrm>
        </p:spPr>
        <p:txBody>
          <a:bodyPr/>
          <a:lstStyle/>
          <a:p>
            <a:pPr marL="0" indent="0">
              <a:buNone/>
            </a:pPr>
            <a:endParaRPr lang="en-IN" dirty="0"/>
          </a:p>
        </p:txBody>
      </p:sp>
      <p:sp>
        <p:nvSpPr>
          <p:cNvPr id="5" name="Rectangle: Rounded Corners 4">
            <a:extLst>
              <a:ext uri="{FF2B5EF4-FFF2-40B4-BE49-F238E27FC236}">
                <a16:creationId xmlns:a16="http://schemas.microsoft.com/office/drawing/2014/main" id="{005C11AD-ED58-A23F-5B24-E60294F5E4A4}"/>
              </a:ext>
            </a:extLst>
          </p:cNvPr>
          <p:cNvSpPr/>
          <p:nvPr/>
        </p:nvSpPr>
        <p:spPr>
          <a:xfrm>
            <a:off x="1066800" y="1584960"/>
            <a:ext cx="3180080" cy="1676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rgbClr val="0070C0"/>
                </a:solidFill>
                <a:effectLst>
                  <a:outerShdw blurRad="38100" dist="38100" dir="2700000" algn="tl">
                    <a:srgbClr val="000000">
                      <a:alpha val="43137"/>
                    </a:srgbClr>
                  </a:outerShdw>
                </a:effectLst>
                <a:latin typeface="Georgia" panose="02040502050405020303" pitchFamily="18" charset="0"/>
              </a:rPr>
              <a:t>Equal to Operator (=)</a:t>
            </a:r>
          </a:p>
          <a:p>
            <a:pPr algn="ctr"/>
            <a:r>
              <a:rPr lang="en-US" dirty="0">
                <a:latin typeface="Georgia" panose="02040502050405020303" pitchFamily="18" charset="0"/>
              </a:rPr>
              <a:t>SELECT *</a:t>
            </a:r>
          </a:p>
          <a:p>
            <a:pPr algn="ctr"/>
            <a:r>
              <a:rPr lang="en-US" dirty="0">
                <a:latin typeface="Georgia" panose="02040502050405020303" pitchFamily="18" charset="0"/>
              </a:rPr>
              <a:t>FROM Customers</a:t>
            </a:r>
          </a:p>
          <a:p>
            <a:pPr algn="ctr"/>
            <a:r>
              <a:rPr lang="en-US" dirty="0">
                <a:latin typeface="Georgia" panose="02040502050405020303" pitchFamily="18" charset="0"/>
              </a:rPr>
              <a:t>WHERE </a:t>
            </a:r>
            <a:r>
              <a:rPr lang="en-US" dirty="0" err="1">
                <a:latin typeface="Georgia" panose="02040502050405020303" pitchFamily="18" charset="0"/>
              </a:rPr>
              <a:t>first_name</a:t>
            </a:r>
            <a:r>
              <a:rPr lang="en-US" dirty="0">
                <a:latin typeface="Georgia" panose="02040502050405020303" pitchFamily="18" charset="0"/>
              </a:rPr>
              <a:t> = 'John';</a:t>
            </a:r>
            <a:endParaRPr lang="en-IN" dirty="0">
              <a:latin typeface="Georgia" panose="02040502050405020303" pitchFamily="18" charset="0"/>
            </a:endParaRPr>
          </a:p>
        </p:txBody>
      </p:sp>
      <p:sp>
        <p:nvSpPr>
          <p:cNvPr id="8" name="Rectangle: Rounded Corners 7">
            <a:extLst>
              <a:ext uri="{FF2B5EF4-FFF2-40B4-BE49-F238E27FC236}">
                <a16:creationId xmlns:a16="http://schemas.microsoft.com/office/drawing/2014/main" id="{44F97A38-D32E-225C-8143-D070D91BE225}"/>
              </a:ext>
            </a:extLst>
          </p:cNvPr>
          <p:cNvSpPr/>
          <p:nvPr/>
        </p:nvSpPr>
        <p:spPr>
          <a:xfrm>
            <a:off x="4378961" y="3124200"/>
            <a:ext cx="3342640" cy="1828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rgbClr val="0070C0"/>
                </a:solidFill>
                <a:effectLst>
                  <a:outerShdw blurRad="38100" dist="38100" dir="2700000" algn="tl">
                    <a:srgbClr val="000000">
                      <a:alpha val="43137"/>
                    </a:srgbClr>
                  </a:outerShdw>
                </a:effectLst>
                <a:latin typeface="Georgia" panose="02040502050405020303" pitchFamily="18" charset="0"/>
              </a:rPr>
              <a:t>Greater than (&gt;)</a:t>
            </a:r>
          </a:p>
          <a:p>
            <a:pPr algn="ctr"/>
            <a:r>
              <a:rPr lang="en-US" sz="2000" dirty="0">
                <a:latin typeface="Georgia" panose="02040502050405020303" pitchFamily="18" charset="0"/>
              </a:rPr>
              <a:t>SELECT *</a:t>
            </a:r>
          </a:p>
          <a:p>
            <a:pPr algn="ctr"/>
            <a:r>
              <a:rPr lang="en-US" sz="2000" dirty="0">
                <a:latin typeface="Georgia" panose="02040502050405020303" pitchFamily="18" charset="0"/>
              </a:rPr>
              <a:t>FROM Customers</a:t>
            </a:r>
          </a:p>
          <a:p>
            <a:pPr algn="ctr"/>
            <a:r>
              <a:rPr lang="en-US" sz="2000" dirty="0">
                <a:latin typeface="Georgia" panose="02040502050405020303" pitchFamily="18" charset="0"/>
              </a:rPr>
              <a:t>WHERE age &gt; 25;</a:t>
            </a:r>
            <a:endParaRPr lang="en-IN" sz="2000" dirty="0">
              <a:latin typeface="Georgia" panose="02040502050405020303" pitchFamily="18" charset="0"/>
            </a:endParaRPr>
          </a:p>
        </p:txBody>
      </p:sp>
      <p:sp>
        <p:nvSpPr>
          <p:cNvPr id="9" name="Rectangle: Rounded Corners 8">
            <a:extLst>
              <a:ext uri="{FF2B5EF4-FFF2-40B4-BE49-F238E27FC236}">
                <a16:creationId xmlns:a16="http://schemas.microsoft.com/office/drawing/2014/main" id="{6E5D0FF7-A9FA-5605-078A-673B2E6E090B}"/>
              </a:ext>
            </a:extLst>
          </p:cNvPr>
          <p:cNvSpPr/>
          <p:nvPr/>
        </p:nvSpPr>
        <p:spPr>
          <a:xfrm>
            <a:off x="8006080" y="4775200"/>
            <a:ext cx="3667760" cy="1605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rgbClr val="0070C0"/>
                </a:solidFill>
                <a:effectLst>
                  <a:outerShdw blurRad="38100" dist="38100" dir="2700000" algn="tl">
                    <a:srgbClr val="000000">
                      <a:alpha val="43137"/>
                    </a:srgbClr>
                  </a:outerShdw>
                </a:effectLst>
                <a:latin typeface="Georgia" panose="02040502050405020303" pitchFamily="18" charset="0"/>
              </a:rPr>
              <a:t>AND Operator (AND)</a:t>
            </a:r>
          </a:p>
          <a:p>
            <a:pPr algn="ctr"/>
            <a:r>
              <a:rPr lang="en-US" dirty="0">
                <a:latin typeface="Georgia" panose="02040502050405020303" pitchFamily="18" charset="0"/>
              </a:rPr>
              <a:t>SELECT *</a:t>
            </a:r>
          </a:p>
          <a:p>
            <a:pPr algn="ctr"/>
            <a:r>
              <a:rPr lang="en-US" dirty="0">
                <a:latin typeface="Georgia" panose="02040502050405020303" pitchFamily="18" charset="0"/>
              </a:rPr>
              <a:t>FROM Customers</a:t>
            </a:r>
          </a:p>
          <a:p>
            <a:pPr algn="ctr"/>
            <a:r>
              <a:rPr lang="en-US" dirty="0">
                <a:latin typeface="Georgia" panose="02040502050405020303" pitchFamily="18" charset="0"/>
              </a:rPr>
              <a:t>WHERE </a:t>
            </a:r>
            <a:r>
              <a:rPr lang="en-US" dirty="0" err="1">
                <a:latin typeface="Georgia" panose="02040502050405020303" pitchFamily="18" charset="0"/>
              </a:rPr>
              <a:t>last_name</a:t>
            </a:r>
            <a:r>
              <a:rPr lang="en-US" dirty="0">
                <a:latin typeface="Georgia" panose="02040502050405020303" pitchFamily="18" charset="0"/>
              </a:rPr>
              <a:t> = 'Doe' AND country = 'USA';</a:t>
            </a:r>
            <a:endParaRPr lang="en-IN" dirty="0">
              <a:latin typeface="Georgia" panose="02040502050405020303" pitchFamily="18" charset="0"/>
            </a:endParaRPr>
          </a:p>
        </p:txBody>
      </p:sp>
    </p:spTree>
    <p:extLst>
      <p:ext uri="{BB962C8B-B14F-4D97-AF65-F5344CB8AC3E}">
        <p14:creationId xmlns:p14="http://schemas.microsoft.com/office/powerpoint/2010/main" val="1476551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4CF98-3163-8DF6-3E76-5775E3996BC7}"/>
              </a:ext>
            </a:extLst>
          </p:cNvPr>
          <p:cNvSpPr>
            <a:spLocks noGrp="1"/>
          </p:cNvSpPr>
          <p:nvPr>
            <p:ph idx="1"/>
          </p:nvPr>
        </p:nvSpPr>
        <p:spPr>
          <a:xfrm>
            <a:off x="213360" y="762000"/>
            <a:ext cx="11775440" cy="5852160"/>
          </a:xfrm>
        </p:spPr>
        <p:txBody>
          <a:bodyPr>
            <a:normAutofit/>
          </a:bodyPr>
          <a:lstStyle/>
          <a:p>
            <a:pPr marL="0" indent="0">
              <a:buNone/>
            </a:pPr>
            <a:r>
              <a:rPr lang="en-IN" sz="2400" dirty="0">
                <a:latin typeface="Georgia" panose="02040502050405020303" pitchFamily="18" charset="0"/>
              </a:rPr>
              <a:t>Problem Statement:</a:t>
            </a:r>
          </a:p>
          <a:p>
            <a:pPr marL="0" indent="0">
              <a:buNone/>
            </a:pPr>
            <a:endParaRPr lang="en-IN" sz="2200" dirty="0">
              <a:latin typeface="Georgia" panose="02040502050405020303" pitchFamily="18" charset="0"/>
            </a:endParaRPr>
          </a:p>
          <a:p>
            <a:pPr marL="0" indent="0">
              <a:buNone/>
            </a:pPr>
            <a:r>
              <a:rPr lang="en-IN" sz="2200" dirty="0">
                <a:latin typeface="Georgia" panose="02040502050405020303" pitchFamily="18" charset="0"/>
              </a:rPr>
              <a:t>Write a query to Create Employee table with Columns </a:t>
            </a:r>
            <a:r>
              <a:rPr lang="en-IN" sz="2200" dirty="0" err="1">
                <a:latin typeface="Georgia" panose="02040502050405020303" pitchFamily="18" charset="0"/>
              </a:rPr>
              <a:t>Employee_id</a:t>
            </a:r>
            <a:r>
              <a:rPr lang="en-IN" sz="2200" dirty="0">
                <a:latin typeface="Georgia" panose="02040502050405020303" pitchFamily="18" charset="0"/>
              </a:rPr>
              <a:t>, </a:t>
            </a:r>
            <a:r>
              <a:rPr lang="en-IN" sz="2200" dirty="0" err="1">
                <a:latin typeface="Georgia" panose="02040502050405020303" pitchFamily="18" charset="0"/>
              </a:rPr>
              <a:t>First_Name</a:t>
            </a:r>
            <a:r>
              <a:rPr lang="en-IN" sz="2200" dirty="0">
                <a:latin typeface="Georgia" panose="02040502050405020303" pitchFamily="18" charset="0"/>
              </a:rPr>
              <a:t>, </a:t>
            </a:r>
            <a:r>
              <a:rPr lang="en-IN" sz="2200" dirty="0" err="1">
                <a:latin typeface="Georgia" panose="02040502050405020303" pitchFamily="18" charset="0"/>
              </a:rPr>
              <a:t>Last_Name</a:t>
            </a:r>
            <a:r>
              <a:rPr lang="en-IN" sz="2200" dirty="0">
                <a:latin typeface="Georgia" panose="02040502050405020303" pitchFamily="18" charset="0"/>
              </a:rPr>
              <a:t>, email, Phone_Number,Salary,Hire_date,Job_id,Commission,Manager_id,Department_id.</a:t>
            </a:r>
          </a:p>
          <a:p>
            <a:pPr marL="0" indent="0">
              <a:buNone/>
            </a:pPr>
            <a:endParaRPr lang="en-IN" sz="2200" dirty="0">
              <a:latin typeface="Georgia" panose="02040502050405020303" pitchFamily="18" charset="0"/>
            </a:endParaRPr>
          </a:p>
          <a:p>
            <a:pPr marL="0" indent="0">
              <a:buNone/>
            </a:pPr>
            <a:r>
              <a:rPr lang="en-US" sz="2200" dirty="0">
                <a:latin typeface="Georgia" panose="02040502050405020303" pitchFamily="18" charset="0"/>
              </a:rPr>
              <a:t>Write a query to display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r>
              <a:rPr lang="en-US" sz="2200" dirty="0" err="1">
                <a:latin typeface="Georgia" panose="02040502050405020303" pitchFamily="18" charset="0"/>
              </a:rPr>
              <a:t>department_id</a:t>
            </a:r>
            <a:r>
              <a:rPr lang="en-US" sz="2200" dirty="0">
                <a:latin typeface="Georgia" panose="02040502050405020303" pitchFamily="18" charset="0"/>
              </a:rPr>
              <a:t> of employees whose </a:t>
            </a:r>
            <a:r>
              <a:rPr lang="en-US" sz="2200" dirty="0" err="1">
                <a:latin typeface="Georgia" panose="02040502050405020303" pitchFamily="18" charset="0"/>
              </a:rPr>
              <a:t>departmet_id</a:t>
            </a:r>
            <a:r>
              <a:rPr lang="en-US" sz="2200" dirty="0">
                <a:latin typeface="Georgia" panose="02040502050405020303" pitchFamily="18" charset="0"/>
              </a:rPr>
              <a:t>=100 :</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query to display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whose salary is greater than or equal to 4000 :</a:t>
            </a:r>
            <a:endParaRPr lang="en-IN" sz="2200" dirty="0">
              <a:latin typeface="Georgia" panose="02040502050405020303" pitchFamily="18" charset="0"/>
            </a:endParaRPr>
          </a:p>
          <a:p>
            <a:pPr marL="0" indent="0">
              <a:buNone/>
            </a:pPr>
            <a:endParaRPr lang="en-IN" sz="2200" dirty="0">
              <a:latin typeface="Georgia" panose="02040502050405020303" pitchFamily="18" charset="0"/>
            </a:endParaRPr>
          </a:p>
          <a:p>
            <a:pPr marL="0" indent="0">
              <a:buNone/>
            </a:pPr>
            <a:endParaRPr lang="en-IN" sz="2200" dirty="0">
              <a:latin typeface="Georgia" panose="02040502050405020303" pitchFamily="18" charset="0"/>
            </a:endParaRPr>
          </a:p>
        </p:txBody>
      </p:sp>
    </p:spTree>
    <p:extLst>
      <p:ext uri="{BB962C8B-B14F-4D97-AF65-F5344CB8AC3E}">
        <p14:creationId xmlns:p14="http://schemas.microsoft.com/office/powerpoint/2010/main" val="3191820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29F6E5-A475-1CFF-5425-131CD1D36B0C}"/>
              </a:ext>
            </a:extLst>
          </p:cNvPr>
          <p:cNvSpPr>
            <a:spLocks noGrp="1"/>
          </p:cNvSpPr>
          <p:nvPr>
            <p:ph idx="1"/>
          </p:nvPr>
        </p:nvSpPr>
        <p:spPr>
          <a:xfrm>
            <a:off x="284480" y="812800"/>
            <a:ext cx="11704320" cy="593344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last_name</a:t>
            </a:r>
            <a:r>
              <a:rPr lang="en-US" sz="2200" dirty="0">
                <a:latin typeface="Georgia" panose="02040502050405020303" pitchFamily="18" charset="0"/>
              </a:rPr>
              <a:t>, </a:t>
            </a:r>
            <a:r>
              <a:rPr lang="en-US" sz="2200" dirty="0" err="1">
                <a:latin typeface="Georgia" panose="02040502050405020303" pitchFamily="18" charset="0"/>
              </a:rPr>
              <a:t>department_id</a:t>
            </a:r>
            <a:endParaRPr lang="en-US" sz="2200" dirty="0">
              <a:latin typeface="Georgia" panose="02040502050405020303" pitchFamily="18" charset="0"/>
            </a:endParaRPr>
          </a:p>
          <a:p>
            <a:pPr marL="0" indent="0">
              <a:buNone/>
            </a:pPr>
            <a:r>
              <a:rPr lang="en-US" sz="2200" dirty="0">
                <a:latin typeface="Georgia" panose="02040502050405020303" pitchFamily="18" charset="0"/>
              </a:rPr>
              <a:t>FROM employees </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department_id</a:t>
            </a:r>
            <a:r>
              <a:rPr lang="en-US" sz="2200" dirty="0">
                <a:latin typeface="Georgia" panose="02040502050405020303" pitchFamily="18" charset="0"/>
              </a:rPr>
              <a:t>=100;</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salary&gt;=4000;</a:t>
            </a:r>
            <a:endParaRPr lang="en-IN" sz="2200" dirty="0">
              <a:latin typeface="Georgia" panose="02040502050405020303" pitchFamily="18" charset="0"/>
            </a:endParaRPr>
          </a:p>
        </p:txBody>
      </p:sp>
    </p:spTree>
    <p:extLst>
      <p:ext uri="{BB962C8B-B14F-4D97-AF65-F5344CB8AC3E}">
        <p14:creationId xmlns:p14="http://schemas.microsoft.com/office/powerpoint/2010/main" val="30795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JOIN in SQL">
            <a:extLst>
              <a:ext uri="{FF2B5EF4-FFF2-40B4-BE49-F238E27FC236}">
                <a16:creationId xmlns:a16="http://schemas.microsoft.com/office/drawing/2014/main" id="{5647E083-017B-B3B4-96B1-4F5DCB4924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90563"/>
            <a:ext cx="1253744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33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2E488-EAD1-E319-256C-8910058AE6EA}"/>
              </a:ext>
            </a:extLst>
          </p:cNvPr>
          <p:cNvSpPr>
            <a:spLocks noGrp="1"/>
          </p:cNvSpPr>
          <p:nvPr>
            <p:ph idx="1"/>
          </p:nvPr>
        </p:nvSpPr>
        <p:spPr>
          <a:xfrm>
            <a:off x="193040" y="650240"/>
            <a:ext cx="11417767" cy="6035040"/>
          </a:xfrm>
        </p:spPr>
        <p:txBody>
          <a:bodyPr>
            <a:normAutofit/>
          </a:bodyPr>
          <a:lstStyle/>
          <a:p>
            <a:pPr marL="0" indent="0">
              <a:buNone/>
            </a:pPr>
            <a:r>
              <a:rPr lang="en-US" sz="2200" dirty="0">
                <a:latin typeface="Georgia" panose="02040502050405020303" pitchFamily="18" charset="0"/>
              </a:rPr>
              <a:t>Displays the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 salary and (salary+(salary*</a:t>
            </a:r>
            <a:r>
              <a:rPr lang="en-US" sz="2200" dirty="0" err="1">
                <a:latin typeface="Georgia" panose="02040502050405020303" pitchFamily="18" charset="0"/>
              </a:rPr>
              <a:t>commission_pct</a:t>
            </a:r>
            <a:r>
              <a:rPr lang="en-US" sz="2200" dirty="0">
                <a:latin typeface="Georgia" panose="02040502050405020303" pitchFamily="18" charset="0"/>
              </a:rPr>
              <a:t>)) as Net Salary of employees whose Net Salary is in the range 10000 and 15000 and who gets </a:t>
            </a:r>
            <a:r>
              <a:rPr lang="en-US" sz="2200" dirty="0" err="1">
                <a:latin typeface="Georgia" panose="02040502050405020303" pitchFamily="18" charset="0"/>
              </a:rPr>
              <a:t>atleast</a:t>
            </a:r>
            <a:r>
              <a:rPr lang="en-US" sz="2200" dirty="0">
                <a:latin typeface="Georgia" panose="02040502050405020303" pitchFamily="18" charset="0"/>
              </a:rPr>
              <a:t> a percentage of </a:t>
            </a:r>
            <a:r>
              <a:rPr lang="en-US" sz="2200" dirty="0" err="1">
                <a:latin typeface="Georgia" panose="02040502050405020303" pitchFamily="18" charset="0"/>
              </a:rPr>
              <a:t>commission_pct</a:t>
            </a:r>
            <a:r>
              <a:rPr lang="en-US" sz="2200" dirty="0">
                <a:latin typeface="Georgia" panose="02040502050405020303" pitchFamily="18" charset="0"/>
              </a:rPr>
              <a:t>.</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whose salary is greater than or equal to 4000 and less than equal to 6000 where 4000 is </a:t>
            </a:r>
            <a:r>
              <a:rPr lang="en-US" sz="2200" dirty="0" err="1">
                <a:latin typeface="Georgia" panose="02040502050405020303" pitchFamily="18" charset="0"/>
              </a:rPr>
              <a:t>thelower</a:t>
            </a:r>
            <a:r>
              <a:rPr lang="en-US" sz="2200" dirty="0">
                <a:latin typeface="Georgia" panose="02040502050405020303" pitchFamily="18" charset="0"/>
              </a:rPr>
              <a:t> limit and 6000 is the upper limit of the salary.</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r>
              <a:rPr lang="en-US" sz="2200" dirty="0" err="1">
                <a:latin typeface="Georgia" panose="02040502050405020303" pitchFamily="18" charset="0"/>
              </a:rPr>
              <a:t>department_id</a:t>
            </a:r>
            <a:r>
              <a:rPr lang="en-US" sz="2200" dirty="0">
                <a:latin typeface="Georgia" panose="02040502050405020303" pitchFamily="18" charset="0"/>
              </a:rPr>
              <a:t> and salary of employees whose </a:t>
            </a:r>
            <a:r>
              <a:rPr lang="en-US" sz="2200" dirty="0" err="1">
                <a:latin typeface="Georgia" panose="02040502050405020303" pitchFamily="18" charset="0"/>
              </a:rPr>
              <a:t>department_id</a:t>
            </a:r>
            <a:r>
              <a:rPr lang="en-US" sz="2200" dirty="0">
                <a:latin typeface="Georgia" panose="02040502050405020303" pitchFamily="18" charset="0"/>
              </a:rPr>
              <a:t> 60, 90 or 100.</a:t>
            </a:r>
            <a:endParaRPr lang="en-IN" sz="2200" dirty="0">
              <a:latin typeface="Georgia" panose="02040502050405020303" pitchFamily="18" charset="0"/>
            </a:endParaRPr>
          </a:p>
        </p:txBody>
      </p:sp>
    </p:spTree>
    <p:extLst>
      <p:ext uri="{BB962C8B-B14F-4D97-AF65-F5344CB8AC3E}">
        <p14:creationId xmlns:p14="http://schemas.microsoft.com/office/powerpoint/2010/main" val="3196502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74118-EF33-507B-F1AB-218D0CBB8DF8}"/>
              </a:ext>
            </a:extLst>
          </p:cNvPr>
          <p:cNvSpPr>
            <a:spLocks noGrp="1"/>
          </p:cNvSpPr>
          <p:nvPr>
            <p:ph idx="1"/>
          </p:nvPr>
        </p:nvSpPr>
        <p:spPr>
          <a:xfrm>
            <a:off x="162560" y="650240"/>
            <a:ext cx="11907520" cy="598424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first_name,last_name,salary</a:t>
            </a:r>
            <a:r>
              <a:rPr lang="en-US" sz="2200" dirty="0">
                <a:latin typeface="Georgia" panose="02040502050405020303" pitchFamily="18" charset="0"/>
              </a:rPr>
              <a:t>,</a:t>
            </a:r>
          </a:p>
          <a:p>
            <a:pPr marL="0" indent="0">
              <a:buNone/>
            </a:pPr>
            <a:r>
              <a:rPr lang="en-US" sz="2200" dirty="0">
                <a:latin typeface="Georgia" panose="02040502050405020303" pitchFamily="18" charset="0"/>
              </a:rPr>
              <a:t>(salary+(salary*</a:t>
            </a:r>
            <a:r>
              <a:rPr lang="en-US" sz="2200" dirty="0" err="1">
                <a:latin typeface="Georgia" panose="02040502050405020303" pitchFamily="18" charset="0"/>
              </a:rPr>
              <a:t>commission_pct</a:t>
            </a:r>
            <a:r>
              <a:rPr lang="en-US" sz="2200" dirty="0">
                <a:latin typeface="Georgia" panose="02040502050405020303" pitchFamily="18" charset="0"/>
              </a:rPr>
              <a:t>)) "Net Salary" </a:t>
            </a:r>
          </a:p>
          <a:p>
            <a:pPr marL="0" indent="0">
              <a:buNone/>
            </a:pPr>
            <a:r>
              <a:rPr lang="en-US" sz="2200" dirty="0">
                <a:latin typeface="Georgia" panose="02040502050405020303" pitchFamily="18" charset="0"/>
              </a:rPr>
              <a:t>FROM employees </a:t>
            </a:r>
          </a:p>
          <a:p>
            <a:pPr marL="0" indent="0">
              <a:buNone/>
            </a:pPr>
            <a:r>
              <a:rPr lang="en-US" sz="2200" dirty="0">
                <a:latin typeface="Georgia" panose="02040502050405020303" pitchFamily="18" charset="0"/>
              </a:rPr>
              <a:t>WHERE</a:t>
            </a:r>
          </a:p>
          <a:p>
            <a:pPr marL="0" indent="0">
              <a:buNone/>
            </a:pPr>
            <a:r>
              <a:rPr lang="en-US" sz="2200" dirty="0">
                <a:latin typeface="Georgia" panose="02040502050405020303" pitchFamily="18" charset="0"/>
              </a:rPr>
              <a:t>(salary+(salary*</a:t>
            </a:r>
            <a:r>
              <a:rPr lang="en-US" sz="2200" dirty="0" err="1">
                <a:latin typeface="Georgia" panose="02040502050405020303" pitchFamily="18" charset="0"/>
              </a:rPr>
              <a:t>commission_pct</a:t>
            </a:r>
            <a:r>
              <a:rPr lang="en-US" sz="2200" dirty="0">
                <a:latin typeface="Georgia" panose="02040502050405020303" pitchFamily="18" charset="0"/>
              </a:rPr>
              <a:t>)) </a:t>
            </a:r>
          </a:p>
          <a:p>
            <a:pPr marL="0" indent="0">
              <a:buNone/>
            </a:pPr>
            <a:r>
              <a:rPr lang="en-US" sz="2200" dirty="0">
                <a:latin typeface="Georgia" panose="02040502050405020303" pitchFamily="18" charset="0"/>
              </a:rPr>
              <a:t>BETWEEN 10000 AND 15000 </a:t>
            </a:r>
          </a:p>
          <a:p>
            <a:pPr marL="0" indent="0">
              <a:buNone/>
            </a:pPr>
            <a:r>
              <a:rPr lang="en-US" sz="2200" dirty="0">
                <a:latin typeface="Georgia" panose="02040502050405020303" pitchFamily="18" charset="0"/>
              </a:rPr>
              <a:t>AND </a:t>
            </a:r>
            <a:r>
              <a:rPr lang="en-US" sz="2200" dirty="0" err="1">
                <a:latin typeface="Georgia" panose="02040502050405020303" pitchFamily="18" charset="0"/>
              </a:rPr>
              <a:t>commission_pct</a:t>
            </a:r>
            <a:r>
              <a:rPr lang="en-US" sz="2200" dirty="0">
                <a:latin typeface="Georgia" panose="02040502050405020303" pitchFamily="18" charset="0"/>
              </a:rPr>
              <a:t>&gt;0</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salary BETWEEN 4000 AND 6000;</a:t>
            </a:r>
          </a:p>
        </p:txBody>
      </p:sp>
    </p:spTree>
    <p:extLst>
      <p:ext uri="{BB962C8B-B14F-4D97-AF65-F5344CB8AC3E}">
        <p14:creationId xmlns:p14="http://schemas.microsoft.com/office/powerpoint/2010/main" val="350434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BA4E0-9334-BFF1-1E29-94EDE36D5D9D}"/>
              </a:ext>
            </a:extLst>
          </p:cNvPr>
          <p:cNvSpPr>
            <a:spLocks noGrp="1"/>
          </p:cNvSpPr>
          <p:nvPr>
            <p:ph idx="1"/>
          </p:nvPr>
        </p:nvSpPr>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department_id</a:t>
            </a:r>
            <a:r>
              <a:rPr lang="en-US" sz="2200" dirty="0">
                <a:latin typeface="Georgia" panose="02040502050405020303" pitchFamily="18" charset="0"/>
              </a:rPr>
              <a:t>, salary </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department_id</a:t>
            </a:r>
            <a:r>
              <a:rPr lang="en-US" sz="2200" dirty="0">
                <a:latin typeface="Georgia" panose="02040502050405020303" pitchFamily="18" charset="0"/>
              </a:rPr>
              <a:t> IN(60,90,100);</a:t>
            </a:r>
            <a:endParaRPr lang="en-IN" sz="2200" dirty="0">
              <a:latin typeface="Georgia" panose="02040502050405020303" pitchFamily="18" charset="0"/>
            </a:endParaRPr>
          </a:p>
        </p:txBody>
      </p:sp>
    </p:spTree>
    <p:extLst>
      <p:ext uri="{BB962C8B-B14F-4D97-AF65-F5344CB8AC3E}">
        <p14:creationId xmlns:p14="http://schemas.microsoft.com/office/powerpoint/2010/main" val="3282322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861A4-BEA8-6EBD-CE0C-F305B74FEEE2}"/>
              </a:ext>
            </a:extLst>
          </p:cNvPr>
          <p:cNvSpPr>
            <a:spLocks noGrp="1"/>
          </p:cNvSpPr>
          <p:nvPr>
            <p:ph idx="1"/>
          </p:nvPr>
        </p:nvSpPr>
        <p:spPr>
          <a:xfrm>
            <a:off x="386080" y="629920"/>
            <a:ext cx="11236960" cy="6055360"/>
          </a:xfrm>
        </p:spPr>
        <p:txBody>
          <a:bodyPr>
            <a:normAutofit/>
          </a:bodyPr>
          <a:lstStyle/>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whose </a:t>
            </a:r>
            <a:r>
              <a:rPr lang="en-US" sz="2200" dirty="0" err="1">
                <a:latin typeface="Georgia" panose="02040502050405020303" pitchFamily="18" charset="0"/>
              </a:rPr>
              <a:t>first_name</a:t>
            </a:r>
            <a:r>
              <a:rPr lang="en-US" sz="2200" dirty="0">
                <a:latin typeface="Georgia" panose="02040502050405020303" pitchFamily="18" charset="0"/>
              </a:rPr>
              <a:t> starting with 'S’.</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whose </a:t>
            </a:r>
            <a:r>
              <a:rPr lang="en-US" sz="2200" dirty="0" err="1">
                <a:latin typeface="Georgia" panose="02040502050405020303" pitchFamily="18" charset="0"/>
              </a:rPr>
              <a:t>department_id</a:t>
            </a:r>
            <a:r>
              <a:rPr lang="en-US" sz="2200" dirty="0">
                <a:latin typeface="Georgia" panose="02040502050405020303" pitchFamily="18" charset="0"/>
              </a:rPr>
              <a:t> is null.</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whose </a:t>
            </a:r>
            <a:r>
              <a:rPr lang="en-US" sz="2200" dirty="0" err="1">
                <a:latin typeface="Georgia" panose="02040502050405020303" pitchFamily="18" charset="0"/>
              </a:rPr>
              <a:t>first_name</a:t>
            </a:r>
            <a:r>
              <a:rPr lang="en-US" sz="2200" dirty="0">
                <a:latin typeface="Georgia" panose="02040502050405020303" pitchFamily="18" charset="0"/>
              </a:rPr>
              <a:t> starting with 'S' and salary greater than or equal to 4000.</a:t>
            </a:r>
            <a:endParaRPr lang="en-IN" sz="2200" dirty="0">
              <a:latin typeface="Georgia" panose="02040502050405020303" pitchFamily="18" charset="0"/>
            </a:endParaRPr>
          </a:p>
        </p:txBody>
      </p:sp>
    </p:spTree>
    <p:extLst>
      <p:ext uri="{BB962C8B-B14F-4D97-AF65-F5344CB8AC3E}">
        <p14:creationId xmlns:p14="http://schemas.microsoft.com/office/powerpoint/2010/main" val="594705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4AE2E5-E172-2E40-FBFD-77F5A3C00010}"/>
              </a:ext>
            </a:extLst>
          </p:cNvPr>
          <p:cNvSpPr>
            <a:spLocks noGrp="1"/>
          </p:cNvSpPr>
          <p:nvPr>
            <p:ph idx="1"/>
          </p:nvPr>
        </p:nvSpPr>
        <p:spPr>
          <a:xfrm>
            <a:off x="162560" y="711200"/>
            <a:ext cx="11826240" cy="591312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department_id</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first_name</a:t>
            </a:r>
            <a:r>
              <a:rPr lang="en-US" sz="2200" dirty="0">
                <a:latin typeface="Georgia" panose="02040502050405020303" pitchFamily="18" charset="0"/>
              </a:rPr>
              <a:t> LIKE('S%’);</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department_id</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department_id</a:t>
            </a:r>
            <a:r>
              <a:rPr lang="en-US" sz="2200" dirty="0">
                <a:latin typeface="Georgia" panose="02040502050405020303" pitchFamily="18" charset="0"/>
              </a:rPr>
              <a:t> IS NULL;</a:t>
            </a:r>
            <a:endParaRPr lang="en-IN" sz="2200" dirty="0">
              <a:latin typeface="Georgia" panose="02040502050405020303" pitchFamily="18" charset="0"/>
            </a:endParaRPr>
          </a:p>
        </p:txBody>
      </p:sp>
    </p:spTree>
    <p:extLst>
      <p:ext uri="{BB962C8B-B14F-4D97-AF65-F5344CB8AC3E}">
        <p14:creationId xmlns:p14="http://schemas.microsoft.com/office/powerpoint/2010/main" val="376039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372C76-AFE7-B9CF-0C8E-DC4FCC32BFBB}"/>
              </a:ext>
            </a:extLst>
          </p:cNvPr>
          <p:cNvSpPr>
            <a:spLocks noGrp="1"/>
          </p:cNvSpPr>
          <p:nvPr>
            <p:ph idx="1"/>
          </p:nvPr>
        </p:nvSpPr>
        <p:spPr>
          <a:xfrm>
            <a:off x="274320" y="873760"/>
            <a:ext cx="11826240" cy="573024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department_id</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first_name</a:t>
            </a:r>
            <a:r>
              <a:rPr lang="en-US" sz="2200" dirty="0">
                <a:latin typeface="Georgia" panose="02040502050405020303" pitchFamily="18" charset="0"/>
              </a:rPr>
              <a:t> LIKE('S%')</a:t>
            </a:r>
          </a:p>
          <a:p>
            <a:pPr marL="0" indent="0">
              <a:buNone/>
            </a:pPr>
            <a:r>
              <a:rPr lang="en-US" sz="2200" dirty="0">
                <a:latin typeface="Georgia" panose="02040502050405020303" pitchFamily="18" charset="0"/>
              </a:rPr>
              <a:t>AND salary&gt;=4000;</a:t>
            </a:r>
            <a:endParaRPr lang="en-IN" sz="2200" dirty="0">
              <a:latin typeface="Georgia" panose="02040502050405020303" pitchFamily="18" charset="0"/>
            </a:endParaRPr>
          </a:p>
        </p:txBody>
      </p:sp>
    </p:spTree>
    <p:extLst>
      <p:ext uri="{BB962C8B-B14F-4D97-AF65-F5344CB8AC3E}">
        <p14:creationId xmlns:p14="http://schemas.microsoft.com/office/powerpoint/2010/main" val="1738748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8AF559-1453-F970-C625-FE9B5C90CF6D}"/>
              </a:ext>
            </a:extLst>
          </p:cNvPr>
          <p:cNvSpPr>
            <a:spLocks noGrp="1"/>
          </p:cNvSpPr>
          <p:nvPr>
            <p:ph idx="1"/>
          </p:nvPr>
        </p:nvSpPr>
        <p:spPr>
          <a:xfrm>
            <a:off x="314960" y="772160"/>
            <a:ext cx="11572240" cy="5872480"/>
          </a:xfrm>
        </p:spPr>
        <p:txBody>
          <a:bodyPr>
            <a:normAutofit/>
          </a:bodyPr>
          <a:lstStyle/>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whose </a:t>
            </a:r>
            <a:r>
              <a:rPr lang="en-US" sz="2200" dirty="0" err="1">
                <a:latin typeface="Georgia" panose="02040502050405020303" pitchFamily="18" charset="0"/>
              </a:rPr>
              <a:t>first_name</a:t>
            </a:r>
            <a:r>
              <a:rPr lang="en-US" sz="2200" dirty="0">
                <a:latin typeface="Georgia" panose="02040502050405020303" pitchFamily="18" charset="0"/>
              </a:rPr>
              <a:t> starting with 'S' or 'A’.</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query displays the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and salary of employees except the </a:t>
            </a:r>
            <a:r>
              <a:rPr lang="en-US" sz="2200" dirty="0" err="1">
                <a:latin typeface="Georgia" panose="02040502050405020303" pitchFamily="18" charset="0"/>
              </a:rPr>
              <a:t>department_id</a:t>
            </a:r>
            <a:r>
              <a:rPr lang="en-US" sz="2200" dirty="0">
                <a:latin typeface="Georgia" panose="02040502050405020303" pitchFamily="18" charset="0"/>
              </a:rPr>
              <a:t> 90, 60 or 100 :</a:t>
            </a:r>
            <a:endParaRPr lang="en-IN" sz="2200" dirty="0">
              <a:latin typeface="Georgia" panose="02040502050405020303" pitchFamily="18" charset="0"/>
            </a:endParaRPr>
          </a:p>
        </p:txBody>
      </p:sp>
    </p:spTree>
    <p:extLst>
      <p:ext uri="{BB962C8B-B14F-4D97-AF65-F5344CB8AC3E}">
        <p14:creationId xmlns:p14="http://schemas.microsoft.com/office/powerpoint/2010/main" val="2325802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CA845-C2DD-83D1-52AC-98558D7FB8C3}"/>
              </a:ext>
            </a:extLst>
          </p:cNvPr>
          <p:cNvSpPr>
            <a:spLocks noGrp="1"/>
          </p:cNvSpPr>
          <p:nvPr>
            <p:ph idx="1"/>
          </p:nvPr>
        </p:nvSpPr>
        <p:spPr>
          <a:xfrm>
            <a:off x="213360" y="619760"/>
            <a:ext cx="11397447" cy="608584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department_id</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first_name</a:t>
            </a:r>
            <a:r>
              <a:rPr lang="en-US" sz="2200" dirty="0">
                <a:latin typeface="Georgia" panose="02040502050405020303" pitchFamily="18" charset="0"/>
              </a:rPr>
              <a:t> LIKE('S%')</a:t>
            </a:r>
          </a:p>
          <a:p>
            <a:pPr marL="0" indent="0">
              <a:buNone/>
            </a:pPr>
            <a:r>
              <a:rPr lang="en-US" sz="2200" dirty="0">
                <a:latin typeface="Georgia" panose="02040502050405020303" pitchFamily="18" charset="0"/>
              </a:rPr>
              <a:t>OR </a:t>
            </a:r>
            <a:r>
              <a:rPr lang="en-US" sz="2200" dirty="0" err="1">
                <a:latin typeface="Georgia" panose="02040502050405020303" pitchFamily="18" charset="0"/>
              </a:rPr>
              <a:t>first_name</a:t>
            </a:r>
            <a:r>
              <a:rPr lang="en-US" sz="2200" dirty="0">
                <a:latin typeface="Georgia" panose="02040502050405020303" pitchFamily="18" charset="0"/>
              </a:rPr>
              <a:t> LIKE('A%’)</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employee_id</a:t>
            </a:r>
            <a:r>
              <a:rPr lang="en-US" sz="2200" dirty="0">
                <a:latin typeface="Georgia" panose="02040502050405020303" pitchFamily="18" charset="0"/>
              </a:rPr>
              <a:t>, </a:t>
            </a:r>
            <a:r>
              <a:rPr lang="en-US" sz="2200" dirty="0" err="1">
                <a:latin typeface="Georgia" panose="02040502050405020303" pitchFamily="18" charset="0"/>
              </a:rPr>
              <a:t>first_name</a:t>
            </a:r>
            <a:r>
              <a:rPr lang="en-US" sz="2200" dirty="0">
                <a:latin typeface="Georgia" panose="02040502050405020303" pitchFamily="18" charset="0"/>
              </a:rPr>
              <a:t>, </a:t>
            </a:r>
            <a:r>
              <a:rPr lang="en-US" sz="2200" dirty="0" err="1">
                <a:latin typeface="Georgia" panose="02040502050405020303" pitchFamily="18" charset="0"/>
              </a:rPr>
              <a:t>last_name</a:t>
            </a:r>
            <a:r>
              <a:rPr lang="en-US" sz="2200" dirty="0">
                <a:latin typeface="Georgia" panose="02040502050405020303" pitchFamily="18" charset="0"/>
              </a:rPr>
              <a:t>, </a:t>
            </a:r>
          </a:p>
          <a:p>
            <a:pPr marL="0" indent="0">
              <a:buNone/>
            </a:pPr>
            <a:r>
              <a:rPr lang="en-US" sz="2200" dirty="0" err="1">
                <a:latin typeface="Georgia" panose="02040502050405020303" pitchFamily="18" charset="0"/>
              </a:rPr>
              <a:t>department_id</a:t>
            </a:r>
            <a:r>
              <a:rPr lang="en-US" sz="2200" dirty="0">
                <a:latin typeface="Georgia" panose="02040502050405020303" pitchFamily="18" charset="0"/>
              </a:rPr>
              <a:t>, salary</a:t>
            </a:r>
          </a:p>
          <a:p>
            <a:pPr marL="0" indent="0">
              <a:buNone/>
            </a:pPr>
            <a:r>
              <a:rPr lang="en-US" sz="2200" dirty="0">
                <a:latin typeface="Georgia" panose="02040502050405020303" pitchFamily="18" charset="0"/>
              </a:rPr>
              <a:t>FROM employees</a:t>
            </a:r>
          </a:p>
          <a:p>
            <a:pPr marL="0" indent="0">
              <a:buNone/>
            </a:pPr>
            <a:r>
              <a:rPr lang="en-US" sz="2200" dirty="0">
                <a:latin typeface="Georgia" panose="02040502050405020303" pitchFamily="18" charset="0"/>
              </a:rPr>
              <a:t>WHERE </a:t>
            </a:r>
            <a:r>
              <a:rPr lang="en-US" sz="2200" dirty="0" err="1">
                <a:latin typeface="Georgia" panose="02040502050405020303" pitchFamily="18" charset="0"/>
              </a:rPr>
              <a:t>department_id</a:t>
            </a:r>
            <a:endParaRPr lang="en-US" sz="2200" dirty="0">
              <a:latin typeface="Georgia" panose="02040502050405020303" pitchFamily="18" charset="0"/>
            </a:endParaRPr>
          </a:p>
          <a:p>
            <a:pPr marL="0" indent="0">
              <a:buNone/>
            </a:pPr>
            <a:r>
              <a:rPr lang="en-US" sz="2200" dirty="0">
                <a:latin typeface="Georgia" panose="02040502050405020303" pitchFamily="18" charset="0"/>
              </a:rPr>
              <a:t>NOT IN (90, 60, 100);</a:t>
            </a:r>
          </a:p>
          <a:p>
            <a:pPr marL="0" indent="0">
              <a:buNone/>
            </a:pPr>
            <a:endParaRPr lang="en-IN" sz="2200" dirty="0">
              <a:latin typeface="Georgia" panose="02040502050405020303" pitchFamily="18" charset="0"/>
            </a:endParaRPr>
          </a:p>
        </p:txBody>
      </p:sp>
    </p:spTree>
    <p:extLst>
      <p:ext uri="{BB962C8B-B14F-4D97-AF65-F5344CB8AC3E}">
        <p14:creationId xmlns:p14="http://schemas.microsoft.com/office/powerpoint/2010/main" val="404549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2A42-818A-F387-EBC3-AC25B7831BA6}"/>
              </a:ext>
            </a:extLst>
          </p:cNvPr>
          <p:cNvSpPr>
            <a:spLocks noGrp="1"/>
          </p:cNvSpPr>
          <p:nvPr>
            <p:ph type="title"/>
          </p:nvPr>
        </p:nvSpPr>
        <p:spPr>
          <a:xfrm>
            <a:off x="581192" y="702156"/>
            <a:ext cx="11029616" cy="669444"/>
          </a:xfrm>
        </p:spPr>
        <p:txBody>
          <a:bodyPr>
            <a:normAutofit/>
          </a:bodyPr>
          <a:lstStyle/>
          <a:p>
            <a:pPr algn="ctr"/>
            <a:r>
              <a:rPr lang="en-IN" sz="3200" b="1" dirty="0">
                <a:solidFill>
                  <a:srgbClr val="7030A0"/>
                </a:solidFill>
                <a:effectLst>
                  <a:outerShdw blurRad="38100" dist="38100" dir="2700000" algn="tl">
                    <a:srgbClr val="000000">
                      <a:alpha val="43137"/>
                    </a:srgbClr>
                  </a:outerShdw>
                </a:effectLst>
                <a:latin typeface="Georgia" panose="02040502050405020303" pitchFamily="18" charset="0"/>
              </a:rPr>
              <a:t>GROUPBY</a:t>
            </a:r>
          </a:p>
        </p:txBody>
      </p:sp>
      <p:sp>
        <p:nvSpPr>
          <p:cNvPr id="3" name="Content Placeholder 2">
            <a:extLst>
              <a:ext uri="{FF2B5EF4-FFF2-40B4-BE49-F238E27FC236}">
                <a16:creationId xmlns:a16="http://schemas.microsoft.com/office/drawing/2014/main" id="{18985592-023A-0C77-09B4-FC6FB11914B8}"/>
              </a:ext>
            </a:extLst>
          </p:cNvPr>
          <p:cNvSpPr>
            <a:spLocks noGrp="1"/>
          </p:cNvSpPr>
          <p:nvPr>
            <p:ph idx="1"/>
          </p:nvPr>
        </p:nvSpPr>
        <p:spPr>
          <a:xfrm>
            <a:off x="386080" y="1452880"/>
            <a:ext cx="11224727" cy="5171440"/>
          </a:xfrm>
        </p:spPr>
        <p:txBody>
          <a:bodyPr/>
          <a:lstStyle/>
          <a:p>
            <a:pPr marL="0" indent="0">
              <a:buNone/>
            </a:pPr>
            <a:endParaRPr lang="en-IN" dirty="0">
              <a:latin typeface="Georgia" panose="02040502050405020303" pitchFamily="18" charset="0"/>
            </a:endParaRPr>
          </a:p>
        </p:txBody>
      </p:sp>
      <p:sp>
        <p:nvSpPr>
          <p:cNvPr id="4" name="Scroll: Horizontal 3">
            <a:extLst>
              <a:ext uri="{FF2B5EF4-FFF2-40B4-BE49-F238E27FC236}">
                <a16:creationId xmlns:a16="http://schemas.microsoft.com/office/drawing/2014/main" id="{DED9D613-7F74-C901-5FB5-97348A4CF090}"/>
              </a:ext>
            </a:extLst>
          </p:cNvPr>
          <p:cNvSpPr/>
          <p:nvPr/>
        </p:nvSpPr>
        <p:spPr>
          <a:xfrm>
            <a:off x="975360" y="2011680"/>
            <a:ext cx="6614160" cy="1224280"/>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sz="2200" dirty="0">
                <a:latin typeface="Georgia" panose="02040502050405020303" pitchFamily="18" charset="0"/>
              </a:rPr>
              <a:t>GROUP BY clause is used to group rows by one or more columns</a:t>
            </a:r>
            <a:endParaRPr lang="en-IN" sz="2200" dirty="0">
              <a:latin typeface="Georgia" panose="02040502050405020303" pitchFamily="18" charset="0"/>
            </a:endParaRPr>
          </a:p>
        </p:txBody>
      </p:sp>
      <p:sp>
        <p:nvSpPr>
          <p:cNvPr id="5" name="Scroll: Horizontal 4">
            <a:extLst>
              <a:ext uri="{FF2B5EF4-FFF2-40B4-BE49-F238E27FC236}">
                <a16:creationId xmlns:a16="http://schemas.microsoft.com/office/drawing/2014/main" id="{BDCFA173-74A0-41B4-792C-AA923924C1FE}"/>
              </a:ext>
            </a:extLst>
          </p:cNvPr>
          <p:cNvSpPr/>
          <p:nvPr/>
        </p:nvSpPr>
        <p:spPr>
          <a:xfrm>
            <a:off x="4130040" y="3962400"/>
            <a:ext cx="7091680" cy="1442720"/>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The GROUP BY clause is used in conjunction with aggregate functions such as MIN(), MAX(), SUM(), AVG() and COUNT(), etc.</a:t>
            </a:r>
            <a:endParaRPr lang="en-IN" sz="2200" dirty="0">
              <a:latin typeface="Georgia" panose="02040502050405020303" pitchFamily="18" charset="0"/>
            </a:endParaRPr>
          </a:p>
        </p:txBody>
      </p:sp>
    </p:spTree>
    <p:extLst>
      <p:ext uri="{BB962C8B-B14F-4D97-AF65-F5344CB8AC3E}">
        <p14:creationId xmlns:p14="http://schemas.microsoft.com/office/powerpoint/2010/main" val="3275777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ow to use GROUP BY clause in SQL">
            <a:extLst>
              <a:ext uri="{FF2B5EF4-FFF2-40B4-BE49-F238E27FC236}">
                <a16:creationId xmlns:a16="http://schemas.microsoft.com/office/drawing/2014/main" id="{B6B1C627-0999-8CD1-F003-CE4F46621D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2960" y="629920"/>
            <a:ext cx="10678160" cy="6228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9344EBC-8722-4A10-6CF5-5F4F9B2C419D}"/>
              </a:ext>
            </a:extLst>
          </p:cNvPr>
          <p:cNvSpPr/>
          <p:nvPr/>
        </p:nvSpPr>
        <p:spPr>
          <a:xfrm>
            <a:off x="581192" y="3876040"/>
            <a:ext cx="3080552" cy="1765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country, COUNT(*) AS number</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GROUP BY country</a:t>
            </a:r>
            <a:r>
              <a:rPr lang="en-US" dirty="0"/>
              <a:t>;</a:t>
            </a:r>
          </a:p>
        </p:txBody>
      </p:sp>
    </p:spTree>
    <p:extLst>
      <p:ext uri="{BB962C8B-B14F-4D97-AF65-F5344CB8AC3E}">
        <p14:creationId xmlns:p14="http://schemas.microsoft.com/office/powerpoint/2010/main" val="37540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307C14-54D3-65A6-312A-77DACB450C7D}"/>
              </a:ext>
            </a:extLst>
          </p:cNvPr>
          <p:cNvSpPr>
            <a:spLocks noGrp="1"/>
          </p:cNvSpPr>
          <p:nvPr>
            <p:ph idx="1"/>
          </p:nvPr>
        </p:nvSpPr>
        <p:spPr>
          <a:xfrm>
            <a:off x="264160" y="599440"/>
            <a:ext cx="11592560" cy="6035040"/>
          </a:xfrm>
        </p:spPr>
        <p:txBody>
          <a:bodyPr>
            <a:normAutofit/>
          </a:bodyPr>
          <a:lstStyle/>
          <a:p>
            <a:pPr marL="0" indent="0">
              <a:buNone/>
            </a:pPr>
            <a:r>
              <a:rPr lang="en-US" sz="3100" b="1" dirty="0">
                <a:solidFill>
                  <a:srgbClr val="0070C0"/>
                </a:solidFill>
                <a:effectLst>
                  <a:outerShdw blurRad="38100" dist="38100" dir="2700000" algn="tl">
                    <a:srgbClr val="000000">
                      <a:alpha val="43137"/>
                    </a:srgbClr>
                  </a:outerShdw>
                </a:effectLst>
                <a:latin typeface="Georgia" panose="02040502050405020303" pitchFamily="18" charset="0"/>
              </a:rPr>
              <a:t>Types of SQL JOINs</a:t>
            </a:r>
          </a:p>
          <a:p>
            <a:pPr marL="0" indent="0">
              <a:buNone/>
            </a:pPr>
            <a:r>
              <a:rPr lang="en-US" sz="2200" dirty="0">
                <a:latin typeface="Georgia" panose="02040502050405020303" pitchFamily="18" charset="0"/>
              </a:rPr>
              <a:t>The JOIN command we performed earlier is INNER JOIN. There are mainly four types of joins.</a:t>
            </a:r>
          </a:p>
          <a:p>
            <a:pPr>
              <a:buFont typeface="Wingdings" panose="05000000000000000000" pitchFamily="2" charset="2"/>
              <a:buChar char="Ø"/>
            </a:pPr>
            <a:endParaRPr lang="en-US" sz="2200" dirty="0">
              <a:latin typeface="Georgia" panose="02040502050405020303" pitchFamily="18" charset="0"/>
            </a:endParaRPr>
          </a:p>
          <a:p>
            <a:pPr>
              <a:buFont typeface="Wingdings" panose="05000000000000000000" pitchFamily="2" charset="2"/>
              <a:buChar char="Ø"/>
            </a:pPr>
            <a:r>
              <a:rPr lang="en-US" sz="2200" dirty="0">
                <a:latin typeface="Georgia" panose="02040502050405020303" pitchFamily="18" charset="0"/>
              </a:rPr>
              <a:t>INNER JOIN (Same as JOIN)</a:t>
            </a:r>
          </a:p>
          <a:p>
            <a:pPr>
              <a:buFont typeface="Wingdings" panose="05000000000000000000" pitchFamily="2" charset="2"/>
              <a:buChar char="Ø"/>
            </a:pPr>
            <a:r>
              <a:rPr lang="en-US" sz="2200" dirty="0">
                <a:latin typeface="Georgia" panose="02040502050405020303" pitchFamily="18" charset="0"/>
              </a:rPr>
              <a:t>LEFT JOIN</a:t>
            </a:r>
          </a:p>
          <a:p>
            <a:pPr>
              <a:buFont typeface="Wingdings" panose="05000000000000000000" pitchFamily="2" charset="2"/>
              <a:buChar char="Ø"/>
            </a:pPr>
            <a:r>
              <a:rPr lang="en-US" sz="2200" dirty="0">
                <a:latin typeface="Georgia" panose="02040502050405020303" pitchFamily="18" charset="0"/>
              </a:rPr>
              <a:t>RIGHT JOIN</a:t>
            </a:r>
          </a:p>
          <a:p>
            <a:pPr>
              <a:buFont typeface="Wingdings" panose="05000000000000000000" pitchFamily="2" charset="2"/>
              <a:buChar char="Ø"/>
            </a:pPr>
            <a:r>
              <a:rPr lang="en-US" sz="2200" dirty="0">
                <a:latin typeface="Georgia" panose="02040502050405020303" pitchFamily="18" charset="0"/>
              </a:rPr>
              <a:t>FULL OUTER JOIN</a:t>
            </a:r>
            <a:endParaRPr lang="en-IN" sz="2200" dirty="0">
              <a:latin typeface="Georgia" panose="02040502050405020303" pitchFamily="18" charset="0"/>
            </a:endParaRPr>
          </a:p>
        </p:txBody>
      </p:sp>
    </p:spTree>
    <p:extLst>
      <p:ext uri="{BB962C8B-B14F-4D97-AF65-F5344CB8AC3E}">
        <p14:creationId xmlns:p14="http://schemas.microsoft.com/office/powerpoint/2010/main" val="40623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FE717D-2011-FF96-2A3D-CF5D4460BA3D}"/>
              </a:ext>
            </a:extLst>
          </p:cNvPr>
          <p:cNvSpPr/>
          <p:nvPr/>
        </p:nvSpPr>
        <p:spPr>
          <a:xfrm>
            <a:off x="822960" y="2155825"/>
            <a:ext cx="2865120" cy="2546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a:t>
            </a:r>
            <a:r>
              <a:rPr lang="en-US" sz="2200" dirty="0" err="1">
                <a:latin typeface="Georgia" panose="02040502050405020303" pitchFamily="18" charset="0"/>
              </a:rPr>
              <a:t>customer_id</a:t>
            </a:r>
            <a:r>
              <a:rPr lang="en-US" sz="2200" dirty="0">
                <a:latin typeface="Georgia" panose="02040502050405020303" pitchFamily="18" charset="0"/>
              </a:rPr>
              <a:t>, SUM(amount) AS total</a:t>
            </a:r>
          </a:p>
          <a:p>
            <a:pPr algn="ctr"/>
            <a:r>
              <a:rPr lang="en-US" sz="2200" dirty="0">
                <a:latin typeface="Georgia" panose="02040502050405020303" pitchFamily="18" charset="0"/>
              </a:rPr>
              <a:t>FROM Orders</a:t>
            </a:r>
          </a:p>
          <a:p>
            <a:pPr algn="ctr"/>
            <a:r>
              <a:rPr lang="en-US" sz="2200" dirty="0">
                <a:latin typeface="Georgia" panose="02040502050405020303" pitchFamily="18" charset="0"/>
              </a:rPr>
              <a:t>GROUP BY </a:t>
            </a:r>
            <a:r>
              <a:rPr lang="en-US" sz="2200" dirty="0" err="1">
                <a:latin typeface="Georgia" panose="02040502050405020303" pitchFamily="18" charset="0"/>
              </a:rPr>
              <a:t>customer_id</a:t>
            </a:r>
            <a:r>
              <a:rPr lang="en-US" sz="2200" dirty="0">
                <a:latin typeface="Georgia" panose="02040502050405020303" pitchFamily="18" charset="0"/>
              </a:rPr>
              <a:t>;</a:t>
            </a:r>
            <a:endParaRPr lang="en-IN" sz="2200" dirty="0">
              <a:latin typeface="Georgia" panose="02040502050405020303" pitchFamily="18" charset="0"/>
            </a:endParaRPr>
          </a:p>
        </p:txBody>
      </p:sp>
      <p:pic>
        <p:nvPicPr>
          <p:cNvPr id="10243" name="Picture 3" descr="How to use GROUP BY clause in SQL">
            <a:extLst>
              <a:ext uri="{FF2B5EF4-FFF2-40B4-BE49-F238E27FC236}">
                <a16:creationId xmlns:a16="http://schemas.microsoft.com/office/drawing/2014/main" id="{AA0760DC-B1EF-C6DD-A18E-111419FEBE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88080" y="822960"/>
            <a:ext cx="8392160" cy="584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54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D048-814F-D042-7057-ADCF6BA34B46}"/>
              </a:ext>
            </a:extLst>
          </p:cNvPr>
          <p:cNvSpPr>
            <a:spLocks noGrp="1"/>
          </p:cNvSpPr>
          <p:nvPr>
            <p:ph type="title"/>
          </p:nvPr>
        </p:nvSpPr>
        <p:spPr>
          <a:xfrm>
            <a:off x="581192" y="702156"/>
            <a:ext cx="11029616" cy="1025044"/>
          </a:xfrm>
        </p:spPr>
        <p:txBody>
          <a:bodyPr>
            <a:noAutofit/>
          </a:bodyPr>
          <a:lstStyle/>
          <a:p>
            <a:pPr algn="ctr"/>
            <a:r>
              <a:rPr lang="en-US" sz="3200" b="1" dirty="0">
                <a:solidFill>
                  <a:srgbClr val="7030A0"/>
                </a:solidFill>
                <a:effectLst>
                  <a:outerShdw blurRad="38100" dist="38100" dir="2700000" algn="tl">
                    <a:srgbClr val="000000">
                      <a:alpha val="43137"/>
                    </a:srgbClr>
                  </a:outerShdw>
                </a:effectLst>
                <a:latin typeface="Georgia" panose="02040502050405020303" pitchFamily="18" charset="0"/>
              </a:rPr>
              <a:t>GROUP BY With Multiple Columns &amp; HAVING Clause</a:t>
            </a:r>
            <a:endParaRPr lang="en-IN" sz="3200" b="1" dirty="0">
              <a:solidFill>
                <a:srgbClr val="7030A0"/>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80E74437-D4A7-14E2-C558-918929516741}"/>
              </a:ext>
            </a:extLst>
          </p:cNvPr>
          <p:cNvSpPr>
            <a:spLocks noGrp="1"/>
          </p:cNvSpPr>
          <p:nvPr>
            <p:ph idx="1"/>
          </p:nvPr>
        </p:nvSpPr>
        <p:spPr>
          <a:xfrm>
            <a:off x="91440" y="1727200"/>
            <a:ext cx="11519367" cy="4917440"/>
          </a:xfrm>
        </p:spPr>
        <p:txBody>
          <a:bodyPr/>
          <a:lstStyle/>
          <a:p>
            <a:pPr marL="0" indent="0">
              <a:buNone/>
            </a:pPr>
            <a:endParaRPr lang="en-IN" dirty="0"/>
          </a:p>
        </p:txBody>
      </p:sp>
      <p:sp>
        <p:nvSpPr>
          <p:cNvPr id="4" name="Rectangle: Rounded Corners 3">
            <a:extLst>
              <a:ext uri="{FF2B5EF4-FFF2-40B4-BE49-F238E27FC236}">
                <a16:creationId xmlns:a16="http://schemas.microsoft.com/office/drawing/2014/main" id="{823265C9-C575-E5B8-FA60-4AF625F5EDB9}"/>
              </a:ext>
            </a:extLst>
          </p:cNvPr>
          <p:cNvSpPr/>
          <p:nvPr/>
        </p:nvSpPr>
        <p:spPr>
          <a:xfrm>
            <a:off x="1391920" y="3065780"/>
            <a:ext cx="3403600" cy="2240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country, state, MIN(age) as </a:t>
            </a:r>
            <a:r>
              <a:rPr lang="en-US" sz="2200" dirty="0" err="1">
                <a:latin typeface="Georgia" panose="02040502050405020303" pitchFamily="18" charset="0"/>
              </a:rPr>
              <a:t>min_age</a:t>
            </a:r>
            <a:endParaRPr lang="en-US" sz="2200" dirty="0">
              <a:latin typeface="Georgia" panose="02040502050405020303" pitchFamily="18" charset="0"/>
            </a:endParaRPr>
          </a:p>
          <a:p>
            <a:pPr algn="ctr"/>
            <a:r>
              <a:rPr lang="en-US" sz="2200" dirty="0">
                <a:latin typeface="Georgia" panose="02040502050405020303" pitchFamily="18" charset="0"/>
              </a:rPr>
              <a:t>FROM Persons</a:t>
            </a:r>
          </a:p>
          <a:p>
            <a:pPr algn="ctr"/>
            <a:r>
              <a:rPr lang="en-US" sz="2200" dirty="0">
                <a:latin typeface="Georgia" panose="02040502050405020303" pitchFamily="18" charset="0"/>
              </a:rPr>
              <a:t>GROUP BY country, state</a:t>
            </a:r>
            <a:r>
              <a:rPr lang="en-US" dirty="0"/>
              <a:t>;</a:t>
            </a:r>
            <a:endParaRPr lang="en-IN" dirty="0"/>
          </a:p>
        </p:txBody>
      </p:sp>
      <p:sp>
        <p:nvSpPr>
          <p:cNvPr id="5" name="Rectangle: Rounded Corners 4">
            <a:extLst>
              <a:ext uri="{FF2B5EF4-FFF2-40B4-BE49-F238E27FC236}">
                <a16:creationId xmlns:a16="http://schemas.microsoft.com/office/drawing/2014/main" id="{040CBA9F-EA33-CD03-804D-6DE632A21CB2}"/>
              </a:ext>
            </a:extLst>
          </p:cNvPr>
          <p:cNvSpPr/>
          <p:nvPr/>
        </p:nvSpPr>
        <p:spPr>
          <a:xfrm>
            <a:off x="6410960" y="2900680"/>
            <a:ext cx="3931920" cy="24053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COUNT(</a:t>
            </a:r>
            <a:r>
              <a:rPr lang="en-US" sz="2200" dirty="0" err="1">
                <a:latin typeface="Georgia" panose="02040502050405020303" pitchFamily="18" charset="0"/>
              </a:rPr>
              <a:t>customer_id</a:t>
            </a:r>
            <a:r>
              <a:rPr lang="en-US" sz="2200" dirty="0">
                <a:latin typeface="Georgia" panose="02040502050405020303" pitchFamily="18" charset="0"/>
              </a:rPr>
              <a:t>), country</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GROUP BY country</a:t>
            </a:r>
          </a:p>
          <a:p>
            <a:pPr algn="ctr"/>
            <a:r>
              <a:rPr lang="en-US" sz="2200" dirty="0">
                <a:latin typeface="Georgia" panose="02040502050405020303" pitchFamily="18" charset="0"/>
              </a:rPr>
              <a:t>HAVING COUNT(</a:t>
            </a:r>
            <a:r>
              <a:rPr lang="en-US" sz="2200" dirty="0" err="1">
                <a:latin typeface="Georgia" panose="02040502050405020303" pitchFamily="18" charset="0"/>
              </a:rPr>
              <a:t>customer_id</a:t>
            </a:r>
            <a:r>
              <a:rPr lang="en-US" sz="2200" dirty="0">
                <a:latin typeface="Georgia" panose="02040502050405020303" pitchFamily="18" charset="0"/>
              </a:rPr>
              <a:t>) &gt; 1;</a:t>
            </a:r>
            <a:endParaRPr lang="en-IN" sz="2200" dirty="0">
              <a:latin typeface="Georgia" panose="02040502050405020303" pitchFamily="18" charset="0"/>
            </a:endParaRPr>
          </a:p>
        </p:txBody>
      </p:sp>
    </p:spTree>
    <p:extLst>
      <p:ext uri="{BB962C8B-B14F-4D97-AF65-F5344CB8AC3E}">
        <p14:creationId xmlns:p14="http://schemas.microsoft.com/office/powerpoint/2010/main" val="498589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E504-54F8-2936-DE0A-3A18AB5ADEC2}"/>
              </a:ext>
            </a:extLst>
          </p:cNvPr>
          <p:cNvSpPr>
            <a:spLocks noGrp="1"/>
          </p:cNvSpPr>
          <p:nvPr>
            <p:ph type="title"/>
          </p:nvPr>
        </p:nvSpPr>
        <p:spPr>
          <a:xfrm>
            <a:off x="581192" y="702156"/>
            <a:ext cx="11029616" cy="659284"/>
          </a:xfrm>
        </p:spPr>
        <p:txBody>
          <a:bodyPr>
            <a:normAutofit/>
          </a:bodyPr>
          <a:lstStyle/>
          <a:p>
            <a:pPr algn="ctr"/>
            <a:r>
              <a:rPr lang="en-IN" sz="3200" b="1" dirty="0" err="1">
                <a:solidFill>
                  <a:srgbClr val="7030A0"/>
                </a:solidFill>
                <a:effectLst>
                  <a:outerShdw blurRad="38100" dist="38100" dir="2700000" algn="tl">
                    <a:srgbClr val="000000">
                      <a:alpha val="43137"/>
                    </a:srgbClr>
                  </a:outerShdw>
                </a:effectLst>
                <a:latin typeface="Georgia" panose="02040502050405020303" pitchFamily="18" charset="0"/>
              </a:rPr>
              <a:t>Orderby</a:t>
            </a:r>
            <a:r>
              <a:rPr lang="en-IN" sz="3200" b="1" dirty="0">
                <a:solidFill>
                  <a:srgbClr val="7030A0"/>
                </a:solidFill>
                <a:effectLst>
                  <a:outerShdw blurRad="38100" dist="38100" dir="2700000" algn="tl">
                    <a:srgbClr val="000000">
                      <a:alpha val="43137"/>
                    </a:srgbClr>
                  </a:outerShdw>
                </a:effectLst>
                <a:latin typeface="Georgia" panose="02040502050405020303" pitchFamily="18" charset="0"/>
              </a:rPr>
              <a:t> clause</a:t>
            </a:r>
          </a:p>
        </p:txBody>
      </p:sp>
      <p:sp>
        <p:nvSpPr>
          <p:cNvPr id="4" name="Scroll: Horizontal 3">
            <a:extLst>
              <a:ext uri="{FF2B5EF4-FFF2-40B4-BE49-F238E27FC236}">
                <a16:creationId xmlns:a16="http://schemas.microsoft.com/office/drawing/2014/main" id="{3E6C4C0C-EEBE-5723-4F0F-A1068B312FF0}"/>
              </a:ext>
            </a:extLst>
          </p:cNvPr>
          <p:cNvSpPr/>
          <p:nvPr/>
        </p:nvSpPr>
        <p:spPr>
          <a:xfrm>
            <a:off x="1889760" y="3271647"/>
            <a:ext cx="7863840" cy="1772920"/>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ORDER BY clause is used to sort the result set in either ascending or descending order. </a:t>
            </a:r>
            <a:endParaRPr lang="en-IN" sz="2200" dirty="0">
              <a:latin typeface="Georgia" panose="02040502050405020303" pitchFamily="18" charset="0"/>
            </a:endParaRPr>
          </a:p>
        </p:txBody>
      </p:sp>
      <p:sp>
        <p:nvSpPr>
          <p:cNvPr id="6" name="Content Placeholder 5">
            <a:extLst>
              <a:ext uri="{FF2B5EF4-FFF2-40B4-BE49-F238E27FC236}">
                <a16:creationId xmlns:a16="http://schemas.microsoft.com/office/drawing/2014/main" id="{82FDABCF-F84A-36B2-5197-3E951F622FC4}"/>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5379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ow to use ORDER BY in SQL">
            <a:extLst>
              <a:ext uri="{FF2B5EF4-FFF2-40B4-BE49-F238E27FC236}">
                <a16:creationId xmlns:a16="http://schemas.microsoft.com/office/drawing/2014/main" id="{F391EA65-0BA5-5E3B-56B3-148F75E341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4720" y="894080"/>
            <a:ext cx="8615680" cy="57607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A773719-6AF5-4546-ED2A-46DEF5D164CC}"/>
              </a:ext>
            </a:extLst>
          </p:cNvPr>
          <p:cNvSpPr/>
          <p:nvPr/>
        </p:nvSpPr>
        <p:spPr>
          <a:xfrm>
            <a:off x="254000" y="2473960"/>
            <a:ext cx="2966720" cy="19100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ORDER BY </a:t>
            </a:r>
            <a:r>
              <a:rPr lang="en-US" sz="2200" dirty="0" err="1">
                <a:latin typeface="Georgia" panose="02040502050405020303" pitchFamily="18" charset="0"/>
              </a:rPr>
              <a:t>first_name</a:t>
            </a:r>
            <a:r>
              <a:rPr lang="en-US" sz="2200" dirty="0">
                <a:latin typeface="Georgia" panose="02040502050405020303" pitchFamily="18" charset="0"/>
              </a:rPr>
              <a:t>;</a:t>
            </a:r>
            <a:endParaRPr lang="en-IN" sz="2200" dirty="0">
              <a:latin typeface="Georgia" panose="02040502050405020303" pitchFamily="18" charset="0"/>
            </a:endParaRPr>
          </a:p>
        </p:txBody>
      </p:sp>
    </p:spTree>
    <p:extLst>
      <p:ext uri="{BB962C8B-B14F-4D97-AF65-F5344CB8AC3E}">
        <p14:creationId xmlns:p14="http://schemas.microsoft.com/office/powerpoint/2010/main" val="3622053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E80823E-9021-2BFC-9708-623046FD1E07}"/>
              </a:ext>
            </a:extLst>
          </p:cNvPr>
          <p:cNvSpPr/>
          <p:nvPr/>
        </p:nvSpPr>
        <p:spPr>
          <a:xfrm>
            <a:off x="692951" y="2611120"/>
            <a:ext cx="3157689" cy="18694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ORDER BY age ASC</a:t>
            </a:r>
            <a:r>
              <a:rPr lang="en-US" dirty="0"/>
              <a:t>;</a:t>
            </a:r>
            <a:endParaRPr lang="en-IN" dirty="0"/>
          </a:p>
        </p:txBody>
      </p:sp>
      <p:pic>
        <p:nvPicPr>
          <p:cNvPr id="14338" name="Picture 2" descr="How to use ORDER BY with ASC in SQL">
            <a:extLst>
              <a:ext uri="{FF2B5EF4-FFF2-40B4-BE49-F238E27FC236}">
                <a16:creationId xmlns:a16="http://schemas.microsoft.com/office/drawing/2014/main" id="{E880EFA6-5709-7D65-DF8B-477C060FFE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4000" y="702156"/>
            <a:ext cx="7680960" cy="608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66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EB33B37-3178-AC3B-F9DD-454E02D51450}"/>
              </a:ext>
            </a:extLst>
          </p:cNvPr>
          <p:cNvSpPr/>
          <p:nvPr/>
        </p:nvSpPr>
        <p:spPr>
          <a:xfrm>
            <a:off x="2885440" y="1845157"/>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301F326C-9A7A-94AF-BA18-2D6892CE2C4D}"/>
              </a:ext>
            </a:extLst>
          </p:cNvPr>
          <p:cNvSpPr/>
          <p:nvPr/>
        </p:nvSpPr>
        <p:spPr>
          <a:xfrm>
            <a:off x="447993" y="3032760"/>
            <a:ext cx="2712720" cy="18338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ORDER BY age DESC;</a:t>
            </a:r>
            <a:endParaRPr lang="en-IN" sz="2200" dirty="0">
              <a:latin typeface="Georgia" panose="02040502050405020303" pitchFamily="18" charset="0"/>
            </a:endParaRPr>
          </a:p>
        </p:txBody>
      </p:sp>
      <p:pic>
        <p:nvPicPr>
          <p:cNvPr id="15362" name="Picture 2" descr="How to use ORDER BY with DSC in SQL">
            <a:extLst>
              <a:ext uri="{FF2B5EF4-FFF2-40B4-BE49-F238E27FC236}">
                <a16:creationId xmlns:a16="http://schemas.microsoft.com/office/drawing/2014/main" id="{004A6DCB-E74D-A85F-EFB9-E14377F0A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712" y="599440"/>
            <a:ext cx="8787447" cy="608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47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D10B421-7813-9875-18EE-EBD7B3566645}"/>
              </a:ext>
            </a:extLst>
          </p:cNvPr>
          <p:cNvSpPr/>
          <p:nvPr/>
        </p:nvSpPr>
        <p:spPr>
          <a:xfrm>
            <a:off x="426720" y="2463800"/>
            <a:ext cx="2997200" cy="1930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ORDER BY </a:t>
            </a:r>
            <a:r>
              <a:rPr lang="en-US" sz="2200" dirty="0" err="1">
                <a:latin typeface="Georgia" panose="02040502050405020303" pitchFamily="18" charset="0"/>
              </a:rPr>
              <a:t>first_name</a:t>
            </a:r>
            <a:r>
              <a:rPr lang="en-US" sz="2200" dirty="0">
                <a:latin typeface="Georgia" panose="02040502050405020303" pitchFamily="18" charset="0"/>
              </a:rPr>
              <a:t>, age</a:t>
            </a:r>
            <a:r>
              <a:rPr lang="en-US" dirty="0"/>
              <a:t>;</a:t>
            </a:r>
            <a:endParaRPr lang="en-IN" dirty="0"/>
          </a:p>
        </p:txBody>
      </p:sp>
      <p:pic>
        <p:nvPicPr>
          <p:cNvPr id="16386" name="Picture 2" descr="How to use ORDER BY with multiple columns in SQL">
            <a:extLst>
              <a:ext uri="{FF2B5EF4-FFF2-40B4-BE49-F238E27FC236}">
                <a16:creationId xmlns:a16="http://schemas.microsoft.com/office/drawing/2014/main" id="{6DBBB1E4-EAAA-668F-04E1-AD0EDF45A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920" y="650240"/>
            <a:ext cx="8768080" cy="620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0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E65A6B-7434-1D2B-1541-370C900DE3B4}"/>
              </a:ext>
            </a:extLst>
          </p:cNvPr>
          <p:cNvSpPr/>
          <p:nvPr/>
        </p:nvSpPr>
        <p:spPr>
          <a:xfrm>
            <a:off x="629920" y="2575559"/>
            <a:ext cx="3220720" cy="24485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latin typeface="Georgia" panose="02040502050405020303" pitchFamily="18" charset="0"/>
              </a:rPr>
              <a:t>SELECT </a:t>
            </a:r>
            <a:r>
              <a:rPr lang="en-US" sz="2200" dirty="0" err="1">
                <a:latin typeface="Georgia" panose="02040502050405020303" pitchFamily="18" charset="0"/>
              </a:rPr>
              <a:t>last_name</a:t>
            </a:r>
            <a:r>
              <a:rPr lang="en-US" sz="2200" dirty="0">
                <a:latin typeface="Georgia" panose="02040502050405020303" pitchFamily="18" charset="0"/>
              </a:rPr>
              <a:t>, age</a:t>
            </a:r>
          </a:p>
          <a:p>
            <a:pPr algn="ctr"/>
            <a:r>
              <a:rPr lang="en-US" sz="2200" dirty="0">
                <a:latin typeface="Georgia" panose="02040502050405020303" pitchFamily="18" charset="0"/>
              </a:rPr>
              <a:t>FROM Customers</a:t>
            </a:r>
          </a:p>
          <a:p>
            <a:pPr algn="ctr"/>
            <a:r>
              <a:rPr lang="en-US" sz="2200" dirty="0">
                <a:latin typeface="Georgia" panose="02040502050405020303" pitchFamily="18" charset="0"/>
              </a:rPr>
              <a:t>WHERE NOT country = 'UK'</a:t>
            </a:r>
          </a:p>
          <a:p>
            <a:pPr algn="ctr"/>
            <a:r>
              <a:rPr lang="en-US" sz="2200" dirty="0">
                <a:latin typeface="Georgia" panose="02040502050405020303" pitchFamily="18" charset="0"/>
              </a:rPr>
              <a:t>ORDER BY </a:t>
            </a:r>
            <a:r>
              <a:rPr lang="en-US" sz="2200" dirty="0" err="1">
                <a:latin typeface="Georgia" panose="02040502050405020303" pitchFamily="18" charset="0"/>
              </a:rPr>
              <a:t>last_name</a:t>
            </a:r>
            <a:r>
              <a:rPr lang="en-US" sz="2200" dirty="0">
                <a:latin typeface="Georgia" panose="02040502050405020303" pitchFamily="18" charset="0"/>
              </a:rPr>
              <a:t> DESC;</a:t>
            </a:r>
            <a:endParaRPr lang="en-IN" sz="2200" dirty="0">
              <a:latin typeface="Georgia" panose="02040502050405020303" pitchFamily="18" charset="0"/>
            </a:endParaRPr>
          </a:p>
        </p:txBody>
      </p:sp>
      <p:pic>
        <p:nvPicPr>
          <p:cNvPr id="17410" name="Picture 2" descr="How to use ORDER BY with WHERE in SQL">
            <a:extLst>
              <a:ext uri="{FF2B5EF4-FFF2-40B4-BE49-F238E27FC236}">
                <a16:creationId xmlns:a16="http://schemas.microsoft.com/office/drawing/2014/main" id="{DA39D502-E77E-0A4A-402B-D1EFDC69D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4320" y="751840"/>
            <a:ext cx="7914640" cy="593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23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501E-C911-38C4-525E-07E18BE7824F}"/>
              </a:ext>
            </a:extLst>
          </p:cNvPr>
          <p:cNvSpPr>
            <a:spLocks noGrp="1"/>
          </p:cNvSpPr>
          <p:nvPr>
            <p:ph type="title"/>
          </p:nvPr>
        </p:nvSpPr>
        <p:spPr>
          <a:xfrm>
            <a:off x="581192" y="702156"/>
            <a:ext cx="11029616" cy="882804"/>
          </a:xfrm>
        </p:spPr>
        <p:txBody>
          <a:bodyPr>
            <a:normAutofit/>
          </a:bodyPr>
          <a:lstStyle/>
          <a:p>
            <a:pPr algn="ctr"/>
            <a:r>
              <a:rPr lang="en-US" sz="3200" b="1" dirty="0">
                <a:solidFill>
                  <a:srgbClr val="7030A0"/>
                </a:solidFill>
                <a:effectLst>
                  <a:outerShdw blurRad="38100" dist="38100" dir="2700000" algn="tl">
                    <a:srgbClr val="000000">
                      <a:alpha val="43137"/>
                    </a:srgbClr>
                  </a:outerShdw>
                </a:effectLst>
                <a:latin typeface="Georgia" panose="02040502050405020303" pitchFamily="18" charset="0"/>
              </a:rPr>
              <a:t>PROBLEM STATEMENT</a:t>
            </a:r>
            <a:endParaRPr lang="en-IN" sz="3200" b="1" dirty="0">
              <a:solidFill>
                <a:srgbClr val="7030A0"/>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36FD97C8-7922-52E5-16A7-01C731749BA5}"/>
              </a:ext>
            </a:extLst>
          </p:cNvPr>
          <p:cNvSpPr>
            <a:spLocks noGrp="1"/>
          </p:cNvSpPr>
          <p:nvPr>
            <p:ph idx="1"/>
          </p:nvPr>
        </p:nvSpPr>
        <p:spPr>
          <a:xfrm>
            <a:off x="416560" y="1584960"/>
            <a:ext cx="11541760" cy="5120640"/>
          </a:xfrm>
        </p:spPr>
        <p:txBody>
          <a:bodyPr>
            <a:normAutofit/>
          </a:bodyPr>
          <a:lstStyle/>
          <a:p>
            <a:pPr marL="0" indent="0">
              <a:buNone/>
            </a:pPr>
            <a:r>
              <a:rPr lang="en-US" sz="2200" dirty="0">
                <a:latin typeface="Georgia" panose="02040502050405020303" pitchFamily="18" charset="0"/>
              </a:rPr>
              <a:t>Create table with column name </a:t>
            </a:r>
            <a:r>
              <a:rPr lang="en-US" sz="2200" dirty="0" err="1">
                <a:latin typeface="Georgia" panose="02040502050405020303" pitchFamily="18" charset="0"/>
              </a:rPr>
              <a:t>Order_No,Purchase_amount,Order_date,Customer_id,Salesman_id</a:t>
            </a:r>
            <a:r>
              <a:rPr lang="en-US" sz="2200" dirty="0">
                <a:latin typeface="Georgia" panose="02040502050405020303" pitchFamily="18" charset="0"/>
              </a:rPr>
              <a:t>.</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From the following table, write a SQL query to calculate total purchase amount of all orders. Return total purchase amount</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From the following table, write a SQL query that counts the number of unique salespeople. Return number of salespeople.</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 From the following table, write a SQL query to calculate the average purchase amount of all orders. Return average purchase amount. </a:t>
            </a:r>
            <a:endParaRPr lang="en-IN" sz="2200" dirty="0">
              <a:latin typeface="Georgia" panose="02040502050405020303" pitchFamily="18" charset="0"/>
            </a:endParaRPr>
          </a:p>
        </p:txBody>
      </p:sp>
    </p:spTree>
    <p:extLst>
      <p:ext uri="{BB962C8B-B14F-4D97-AF65-F5344CB8AC3E}">
        <p14:creationId xmlns:p14="http://schemas.microsoft.com/office/powerpoint/2010/main" val="2120569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38D0B-B662-FC7F-6E92-03F90FA5A6D6}"/>
              </a:ext>
            </a:extLst>
          </p:cNvPr>
          <p:cNvSpPr>
            <a:spLocks noGrp="1"/>
          </p:cNvSpPr>
          <p:nvPr>
            <p:ph idx="1"/>
          </p:nvPr>
        </p:nvSpPr>
        <p:spPr>
          <a:xfrm>
            <a:off x="355600" y="721360"/>
            <a:ext cx="11450320" cy="5923280"/>
          </a:xfrm>
        </p:spPr>
        <p:txBody>
          <a:bodyPr>
            <a:normAutofit/>
          </a:bodyPr>
          <a:lstStyle/>
          <a:p>
            <a:pPr marL="0" indent="0">
              <a:buNone/>
            </a:pPr>
            <a:r>
              <a:rPr lang="en-US" sz="2200" dirty="0">
                <a:latin typeface="Georgia" panose="02040502050405020303" pitchFamily="18" charset="0"/>
              </a:rPr>
              <a:t>SELECT SUM (</a:t>
            </a:r>
            <a:r>
              <a:rPr lang="en-US" sz="2200" dirty="0" err="1">
                <a:latin typeface="Georgia" panose="02040502050405020303" pitchFamily="18" charset="0"/>
              </a:rPr>
              <a:t>purch_amt</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COUNT (DISTINCT </a:t>
            </a:r>
            <a:r>
              <a:rPr lang="en-US" sz="2200" dirty="0" err="1">
                <a:latin typeface="Georgia" panose="02040502050405020303" pitchFamily="18" charset="0"/>
              </a:rPr>
              <a:t>salesman_id</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AVG (</a:t>
            </a:r>
            <a:r>
              <a:rPr lang="en-US" sz="2200" dirty="0" err="1">
                <a:latin typeface="Georgia" panose="02040502050405020303" pitchFamily="18" charset="0"/>
              </a:rPr>
              <a:t>purch_amt</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a:t>
            </a:r>
            <a:endParaRPr lang="en-IN" sz="2200" dirty="0">
              <a:latin typeface="Georgia" panose="02040502050405020303" pitchFamily="18" charset="0"/>
            </a:endParaRPr>
          </a:p>
        </p:txBody>
      </p:sp>
    </p:spTree>
    <p:extLst>
      <p:ext uri="{BB962C8B-B14F-4D97-AF65-F5344CB8AC3E}">
        <p14:creationId xmlns:p14="http://schemas.microsoft.com/office/powerpoint/2010/main" val="937916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C0658-E6E0-A2A0-57DC-1828256A46BE}"/>
              </a:ext>
            </a:extLst>
          </p:cNvPr>
          <p:cNvSpPr>
            <a:spLocks noGrp="1"/>
          </p:cNvSpPr>
          <p:nvPr>
            <p:ph idx="1"/>
          </p:nvPr>
        </p:nvSpPr>
        <p:spPr>
          <a:xfrm>
            <a:off x="223520" y="690880"/>
            <a:ext cx="11724640" cy="6035040"/>
          </a:xfrm>
        </p:spPr>
        <p:txBody>
          <a:bodyPr/>
          <a:lstStyle/>
          <a:p>
            <a:pPr marL="0" indent="0">
              <a:buNone/>
            </a:pPr>
            <a:endParaRPr lang="en-IN" dirty="0"/>
          </a:p>
        </p:txBody>
      </p:sp>
      <p:sp>
        <p:nvSpPr>
          <p:cNvPr id="4" name="Rectangle: Diagonal Corners Snipped 3">
            <a:extLst>
              <a:ext uri="{FF2B5EF4-FFF2-40B4-BE49-F238E27FC236}">
                <a16:creationId xmlns:a16="http://schemas.microsoft.com/office/drawing/2014/main" id="{90FED168-782C-9943-6D1F-01B801A09675}"/>
              </a:ext>
            </a:extLst>
          </p:cNvPr>
          <p:cNvSpPr/>
          <p:nvPr/>
        </p:nvSpPr>
        <p:spPr>
          <a:xfrm>
            <a:off x="711200" y="2011680"/>
            <a:ext cx="3454400" cy="3007360"/>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Georgia" panose="02040502050405020303" pitchFamily="18" charset="0"/>
              </a:rPr>
              <a:t>SELECT </a:t>
            </a:r>
            <a:r>
              <a:rPr lang="en-US" sz="2000" dirty="0" err="1">
                <a:latin typeface="Georgia" panose="02040502050405020303" pitchFamily="18" charset="0"/>
              </a:rPr>
              <a:t>Customers.customer_id</a:t>
            </a:r>
            <a:r>
              <a:rPr lang="en-US" sz="2000" dirty="0">
                <a:latin typeface="Georgia" panose="02040502050405020303" pitchFamily="18" charset="0"/>
              </a:rPr>
              <a:t>, </a:t>
            </a:r>
            <a:r>
              <a:rPr lang="en-US" sz="2000" dirty="0" err="1">
                <a:latin typeface="Georgia" panose="02040502050405020303" pitchFamily="18" charset="0"/>
              </a:rPr>
              <a:t>Customers.first_name</a:t>
            </a:r>
            <a:r>
              <a:rPr lang="en-US" sz="2000" dirty="0">
                <a:latin typeface="Georgia" panose="02040502050405020303" pitchFamily="18" charset="0"/>
              </a:rPr>
              <a:t>, </a:t>
            </a:r>
            <a:r>
              <a:rPr lang="en-US" sz="2000" dirty="0" err="1">
                <a:latin typeface="Georgia" panose="02040502050405020303" pitchFamily="18" charset="0"/>
              </a:rPr>
              <a:t>Orders.amount</a:t>
            </a:r>
            <a:endParaRPr lang="en-US" sz="2000" dirty="0">
              <a:latin typeface="Georgia" panose="02040502050405020303" pitchFamily="18" charset="0"/>
            </a:endParaRPr>
          </a:p>
          <a:p>
            <a:pPr algn="ctr"/>
            <a:r>
              <a:rPr lang="en-US" sz="2000" dirty="0">
                <a:latin typeface="Georgia" panose="02040502050405020303" pitchFamily="18" charset="0"/>
              </a:rPr>
              <a:t>FROM Customers</a:t>
            </a:r>
          </a:p>
          <a:p>
            <a:pPr algn="ctr"/>
            <a:r>
              <a:rPr lang="en-US" sz="2000" dirty="0">
                <a:latin typeface="Georgia" panose="02040502050405020303" pitchFamily="18" charset="0"/>
              </a:rPr>
              <a:t>INNER JOIN Orders</a:t>
            </a:r>
          </a:p>
          <a:p>
            <a:pPr algn="ctr"/>
            <a:r>
              <a:rPr lang="en-US" sz="2000" dirty="0">
                <a:latin typeface="Georgia" panose="02040502050405020303" pitchFamily="18" charset="0"/>
              </a:rPr>
              <a:t>ON </a:t>
            </a:r>
            <a:r>
              <a:rPr lang="en-US" sz="2000" dirty="0" err="1">
                <a:latin typeface="Georgia" panose="02040502050405020303" pitchFamily="18" charset="0"/>
              </a:rPr>
              <a:t>Customers.customer_id</a:t>
            </a:r>
            <a:r>
              <a:rPr lang="en-US" sz="2000" dirty="0">
                <a:latin typeface="Georgia" panose="02040502050405020303" pitchFamily="18" charset="0"/>
              </a:rPr>
              <a:t> = </a:t>
            </a:r>
            <a:r>
              <a:rPr lang="en-US" sz="2000" dirty="0" err="1">
                <a:latin typeface="Georgia" panose="02040502050405020303" pitchFamily="18" charset="0"/>
              </a:rPr>
              <a:t>Orders.customer</a:t>
            </a:r>
            <a:r>
              <a:rPr lang="en-US" sz="2000" dirty="0">
                <a:latin typeface="Georgia" panose="02040502050405020303" pitchFamily="18" charset="0"/>
              </a:rPr>
              <a:t>;</a:t>
            </a:r>
            <a:endParaRPr lang="en-IN" sz="2000" dirty="0">
              <a:latin typeface="Georgia" panose="02040502050405020303" pitchFamily="18" charset="0"/>
            </a:endParaRPr>
          </a:p>
        </p:txBody>
      </p:sp>
      <p:pic>
        <p:nvPicPr>
          <p:cNvPr id="5" name="Picture 2" descr="How to use JOIN in SQL">
            <a:extLst>
              <a:ext uri="{FF2B5EF4-FFF2-40B4-BE49-F238E27FC236}">
                <a16:creationId xmlns:a16="http://schemas.microsoft.com/office/drawing/2014/main" id="{00A0978E-BCE4-D5A4-95FF-C75492845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690563"/>
            <a:ext cx="837184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404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5DD6C9-9C9E-60DD-001F-0D38256CF53A}"/>
              </a:ext>
            </a:extLst>
          </p:cNvPr>
          <p:cNvSpPr>
            <a:spLocks noGrp="1"/>
          </p:cNvSpPr>
          <p:nvPr>
            <p:ph idx="1"/>
          </p:nvPr>
        </p:nvSpPr>
        <p:spPr>
          <a:xfrm>
            <a:off x="314960" y="782320"/>
            <a:ext cx="11744960" cy="5882640"/>
          </a:xfrm>
        </p:spPr>
        <p:txBody>
          <a:bodyPr>
            <a:normAutofit/>
          </a:bodyPr>
          <a:lstStyle/>
          <a:p>
            <a:pPr marL="0" indent="0">
              <a:buNone/>
            </a:pPr>
            <a:r>
              <a:rPr lang="en-US" sz="2200" dirty="0">
                <a:latin typeface="Georgia" panose="02040502050405020303" pitchFamily="18" charset="0"/>
              </a:rPr>
              <a:t>Write a SQL query to find the maximum purchase amount.</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 Write a SQL query to find the highest purchase amount ordered by each customer. Return customer ID, maximum purchase amount.</a:t>
            </a:r>
          </a:p>
          <a:p>
            <a:pPr marL="0" indent="0">
              <a:buNone/>
            </a:pPr>
            <a:endParaRPr lang="en-US" sz="2200" dirty="0">
              <a:latin typeface="Georgia" panose="02040502050405020303" pitchFamily="18" charset="0"/>
            </a:endParaRP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SQL query to find the highest purchase amount ordered by each customer on a particular date. Return, order date and highest purchase amount. </a:t>
            </a:r>
            <a:endParaRPr lang="en-IN" sz="2200" dirty="0">
              <a:latin typeface="Georgia" panose="02040502050405020303" pitchFamily="18" charset="0"/>
            </a:endParaRPr>
          </a:p>
        </p:txBody>
      </p:sp>
    </p:spTree>
    <p:extLst>
      <p:ext uri="{BB962C8B-B14F-4D97-AF65-F5344CB8AC3E}">
        <p14:creationId xmlns:p14="http://schemas.microsoft.com/office/powerpoint/2010/main" val="4223539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0269A4-32CE-1819-AFC0-9091085DE81E}"/>
              </a:ext>
            </a:extLst>
          </p:cNvPr>
          <p:cNvSpPr>
            <a:spLocks noGrp="1"/>
          </p:cNvSpPr>
          <p:nvPr>
            <p:ph idx="1"/>
          </p:nvPr>
        </p:nvSpPr>
        <p:spPr>
          <a:xfrm>
            <a:off x="162560" y="812800"/>
            <a:ext cx="11897360" cy="5892800"/>
          </a:xfrm>
        </p:spPr>
        <p:txBody>
          <a:bodyPr>
            <a:normAutofit/>
          </a:bodyPr>
          <a:lstStyle/>
          <a:p>
            <a:pPr marL="0" indent="0">
              <a:buNone/>
            </a:pPr>
            <a:r>
              <a:rPr lang="en-US" sz="2200" dirty="0">
                <a:latin typeface="Georgia" panose="02040502050405020303" pitchFamily="18" charset="0"/>
              </a:rPr>
              <a:t>SELECT MAX (</a:t>
            </a:r>
            <a:r>
              <a:rPr lang="en-US" sz="2200" dirty="0" err="1">
                <a:latin typeface="Georgia" panose="02040502050405020303" pitchFamily="18" charset="0"/>
              </a:rPr>
              <a:t>purch_amt</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customer_id,MAX</a:t>
            </a:r>
            <a:r>
              <a:rPr lang="en-US" sz="2200" dirty="0">
                <a:latin typeface="Georgia" panose="02040502050405020303" pitchFamily="18" charset="0"/>
              </a:rPr>
              <a:t>(</a:t>
            </a:r>
            <a:r>
              <a:rPr lang="en-US" sz="2200" dirty="0" err="1">
                <a:latin typeface="Georgia" panose="02040502050405020303" pitchFamily="18" charset="0"/>
              </a:rPr>
              <a:t>purch_amt</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 </a:t>
            </a:r>
          </a:p>
          <a:p>
            <a:pPr marL="0" indent="0">
              <a:buNone/>
            </a:pPr>
            <a:r>
              <a:rPr lang="en-US" sz="2200" dirty="0">
                <a:latin typeface="Georgia" panose="02040502050405020303" pitchFamily="18" charset="0"/>
              </a:rPr>
              <a:t>GROUP BY </a:t>
            </a:r>
            <a:r>
              <a:rPr lang="en-US" sz="2200" dirty="0" err="1">
                <a:latin typeface="Georgia" panose="02040502050405020303" pitchFamily="18" charset="0"/>
              </a:rPr>
              <a:t>customer_id</a:t>
            </a:r>
            <a:r>
              <a:rPr lang="en-US" sz="2200" dirty="0">
                <a:latin typeface="Georgia" panose="02040502050405020303" pitchFamily="18" charset="0"/>
              </a:rPr>
              <a:t>;</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customer_id,ord_date,MAX</a:t>
            </a:r>
            <a:r>
              <a:rPr lang="en-US" sz="2200" dirty="0">
                <a:latin typeface="Georgia" panose="02040502050405020303" pitchFamily="18" charset="0"/>
              </a:rPr>
              <a:t>(</a:t>
            </a:r>
            <a:r>
              <a:rPr lang="en-US" sz="2200" dirty="0" err="1">
                <a:latin typeface="Georgia" panose="02040502050405020303" pitchFamily="18" charset="0"/>
              </a:rPr>
              <a:t>purch_amt</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 </a:t>
            </a:r>
          </a:p>
          <a:p>
            <a:pPr marL="0" indent="0">
              <a:buNone/>
            </a:pPr>
            <a:r>
              <a:rPr lang="en-US" sz="2200" dirty="0">
                <a:latin typeface="Georgia" panose="02040502050405020303" pitchFamily="18" charset="0"/>
              </a:rPr>
              <a:t>GROUP BY </a:t>
            </a:r>
            <a:r>
              <a:rPr lang="en-US" sz="2200" dirty="0" err="1">
                <a:latin typeface="Georgia" panose="02040502050405020303" pitchFamily="18" charset="0"/>
              </a:rPr>
              <a:t>customer_id,ord_date</a:t>
            </a:r>
            <a:r>
              <a:rPr lang="en-US" sz="2200" dirty="0">
                <a:latin typeface="Georgia" panose="02040502050405020303" pitchFamily="18" charset="0"/>
              </a:rPr>
              <a:t>;</a:t>
            </a:r>
            <a:endParaRPr lang="en-IN" sz="2200" dirty="0">
              <a:latin typeface="Georgia" panose="02040502050405020303" pitchFamily="18" charset="0"/>
            </a:endParaRPr>
          </a:p>
        </p:txBody>
      </p:sp>
    </p:spTree>
    <p:extLst>
      <p:ext uri="{BB962C8B-B14F-4D97-AF65-F5344CB8AC3E}">
        <p14:creationId xmlns:p14="http://schemas.microsoft.com/office/powerpoint/2010/main" val="264886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1853A2-13E6-BF8A-0AEF-8512D9E7E462}"/>
              </a:ext>
            </a:extLst>
          </p:cNvPr>
          <p:cNvSpPr>
            <a:spLocks noGrp="1"/>
          </p:cNvSpPr>
          <p:nvPr>
            <p:ph idx="1"/>
          </p:nvPr>
        </p:nvSpPr>
        <p:spPr>
          <a:xfrm>
            <a:off x="233680" y="741680"/>
            <a:ext cx="11623040" cy="5923280"/>
          </a:xfrm>
        </p:spPr>
        <p:txBody>
          <a:bodyPr>
            <a:normAutofit/>
          </a:bodyPr>
          <a:lstStyle/>
          <a:p>
            <a:pPr marL="0" indent="0">
              <a:buNone/>
            </a:pPr>
            <a:r>
              <a:rPr lang="en-US" sz="2200" dirty="0">
                <a:latin typeface="Georgia" panose="02040502050405020303" pitchFamily="18" charset="0"/>
              </a:rPr>
              <a:t>Write a SQL query to find the maximum order (purchase) amount in the range 2000 - 6000 (Begin and end values are included.) by combination of each customer and order date. Return customer id, order date and maximum purchase amount. </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Write a SQL query to count the number of salespeople in a city. Return number of salespeople. </a:t>
            </a:r>
            <a:endParaRPr lang="en-IN" sz="2200" dirty="0">
              <a:latin typeface="Georgia" panose="02040502050405020303" pitchFamily="18" charset="0"/>
            </a:endParaRPr>
          </a:p>
        </p:txBody>
      </p:sp>
    </p:spTree>
    <p:extLst>
      <p:ext uri="{BB962C8B-B14F-4D97-AF65-F5344CB8AC3E}">
        <p14:creationId xmlns:p14="http://schemas.microsoft.com/office/powerpoint/2010/main" val="3862867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A83209-E9C4-AD91-158B-097F48C11434}"/>
              </a:ext>
            </a:extLst>
          </p:cNvPr>
          <p:cNvSpPr>
            <a:spLocks noGrp="1"/>
          </p:cNvSpPr>
          <p:nvPr>
            <p:ph idx="1"/>
          </p:nvPr>
        </p:nvSpPr>
        <p:spPr>
          <a:xfrm>
            <a:off x="386080" y="690880"/>
            <a:ext cx="11419840" cy="5943600"/>
          </a:xfrm>
        </p:spPr>
        <p:txBody>
          <a:bodyPr>
            <a:normAutofit/>
          </a:bodyPr>
          <a:lstStyle/>
          <a:p>
            <a:pPr marL="0" indent="0">
              <a:buNone/>
            </a:pPr>
            <a:r>
              <a:rPr lang="en-US" sz="2200" dirty="0">
                <a:latin typeface="Georgia" panose="02040502050405020303" pitchFamily="18" charset="0"/>
              </a:rPr>
              <a:t>SELECT </a:t>
            </a:r>
            <a:r>
              <a:rPr lang="en-US" sz="2200" dirty="0" err="1">
                <a:latin typeface="Georgia" panose="02040502050405020303" pitchFamily="18" charset="0"/>
              </a:rPr>
              <a:t>customer_id,ord_date,MAX</a:t>
            </a:r>
            <a:r>
              <a:rPr lang="en-US" sz="2200" dirty="0">
                <a:latin typeface="Georgia" panose="02040502050405020303" pitchFamily="18" charset="0"/>
              </a:rPr>
              <a:t>(</a:t>
            </a:r>
            <a:r>
              <a:rPr lang="en-US" sz="2200" dirty="0" err="1">
                <a:latin typeface="Georgia" panose="02040502050405020303" pitchFamily="18" charset="0"/>
              </a:rPr>
              <a:t>purch_amt</a:t>
            </a:r>
            <a:r>
              <a:rPr lang="en-US" sz="2200" dirty="0">
                <a:latin typeface="Georgia" panose="02040502050405020303" pitchFamily="18" charset="0"/>
              </a:rPr>
              <a:t>) </a:t>
            </a:r>
          </a:p>
          <a:p>
            <a:pPr marL="0" indent="0">
              <a:buNone/>
            </a:pPr>
            <a:r>
              <a:rPr lang="en-US" sz="2200" dirty="0">
                <a:latin typeface="Georgia" panose="02040502050405020303" pitchFamily="18" charset="0"/>
              </a:rPr>
              <a:t>FROM orders </a:t>
            </a:r>
          </a:p>
          <a:p>
            <a:pPr marL="0" indent="0">
              <a:buNone/>
            </a:pPr>
            <a:r>
              <a:rPr lang="en-US" sz="2200" dirty="0">
                <a:latin typeface="Georgia" panose="02040502050405020303" pitchFamily="18" charset="0"/>
              </a:rPr>
              <a:t>GROUP BY </a:t>
            </a:r>
            <a:r>
              <a:rPr lang="en-US" sz="2200" dirty="0" err="1">
                <a:latin typeface="Georgia" panose="02040502050405020303" pitchFamily="18" charset="0"/>
              </a:rPr>
              <a:t>customer_id,ord_date</a:t>
            </a:r>
            <a:r>
              <a:rPr lang="en-US" sz="2200" dirty="0">
                <a:latin typeface="Georgia" panose="02040502050405020303" pitchFamily="18" charset="0"/>
              </a:rPr>
              <a:t> </a:t>
            </a:r>
          </a:p>
          <a:p>
            <a:pPr marL="0" indent="0">
              <a:buNone/>
            </a:pPr>
            <a:r>
              <a:rPr lang="en-US" sz="2200" dirty="0">
                <a:latin typeface="Georgia" panose="02040502050405020303" pitchFamily="18" charset="0"/>
              </a:rPr>
              <a:t>HAVING MAX(</a:t>
            </a:r>
            <a:r>
              <a:rPr lang="en-US" sz="2200" dirty="0" err="1">
                <a:latin typeface="Georgia" panose="02040502050405020303" pitchFamily="18" charset="0"/>
              </a:rPr>
              <a:t>purch_amt</a:t>
            </a:r>
            <a:r>
              <a:rPr lang="en-US" sz="2200" dirty="0">
                <a:latin typeface="Georgia" panose="02040502050405020303" pitchFamily="18" charset="0"/>
              </a:rPr>
              <a:t>) BETWEEN 2000 AND 6000;</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COUNT(*) </a:t>
            </a:r>
          </a:p>
          <a:p>
            <a:pPr marL="0" indent="0">
              <a:buNone/>
            </a:pPr>
            <a:r>
              <a:rPr lang="en-US" sz="2200" dirty="0">
                <a:latin typeface="Georgia" panose="02040502050405020303" pitchFamily="18" charset="0"/>
              </a:rPr>
              <a:t>FROM salesman </a:t>
            </a:r>
          </a:p>
          <a:p>
            <a:pPr marL="0" indent="0">
              <a:buNone/>
            </a:pPr>
            <a:r>
              <a:rPr lang="en-US" sz="2200" dirty="0">
                <a:latin typeface="Georgia" panose="02040502050405020303" pitchFamily="18" charset="0"/>
              </a:rPr>
              <a:t>WHERE city IS NOT NULL;</a:t>
            </a:r>
            <a:endParaRPr lang="en-IN" sz="2200" dirty="0">
              <a:latin typeface="Georgia" panose="02040502050405020303" pitchFamily="18" charset="0"/>
            </a:endParaRPr>
          </a:p>
        </p:txBody>
      </p:sp>
    </p:spTree>
    <p:extLst>
      <p:ext uri="{BB962C8B-B14F-4D97-AF65-F5344CB8AC3E}">
        <p14:creationId xmlns:p14="http://schemas.microsoft.com/office/powerpoint/2010/main" val="1693866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56B6A-D158-2A7C-7710-4B9D93EDBC75}"/>
              </a:ext>
            </a:extLst>
          </p:cNvPr>
          <p:cNvSpPr>
            <a:spLocks noGrp="1"/>
          </p:cNvSpPr>
          <p:nvPr>
            <p:ph idx="1"/>
          </p:nvPr>
        </p:nvSpPr>
        <p:spPr>
          <a:xfrm>
            <a:off x="254000" y="701040"/>
            <a:ext cx="11744960" cy="6004560"/>
          </a:xfrm>
        </p:spPr>
        <p:txBody>
          <a:bodyPr>
            <a:normAutofit/>
          </a:bodyPr>
          <a:lstStyle/>
          <a:p>
            <a:pPr marL="0" indent="0">
              <a:buNone/>
            </a:pPr>
            <a:r>
              <a:rPr lang="en-US" sz="2000" b="1" dirty="0">
                <a:solidFill>
                  <a:srgbClr val="0070C0"/>
                </a:solidFill>
                <a:effectLst>
                  <a:outerShdw blurRad="38100" dist="38100" dir="2700000" algn="tl">
                    <a:srgbClr val="000000">
                      <a:alpha val="43137"/>
                    </a:srgbClr>
                  </a:outerShdw>
                </a:effectLst>
                <a:latin typeface="Georgia" panose="02040502050405020303" pitchFamily="18" charset="0"/>
              </a:rPr>
              <a:t>INNER JOIN With WHERE Clause</a:t>
            </a:r>
          </a:p>
          <a:p>
            <a:pPr marL="0" indent="0">
              <a:buNone/>
            </a:pPr>
            <a:endParaRPr lang="en-US" sz="2000" dirty="0">
              <a:solidFill>
                <a:schemeClr val="tx1">
                  <a:lumMod val="65000"/>
                  <a:lumOff val="35000"/>
                </a:schemeClr>
              </a:solidFill>
              <a:latin typeface="Georgia" panose="02040502050405020303" pitchFamily="18" charset="0"/>
            </a:endParaRPr>
          </a:p>
          <a:p>
            <a:pPr marL="0" indent="0">
              <a:buNone/>
            </a:pPr>
            <a:r>
              <a:rPr lang="en-US" sz="2000" dirty="0">
                <a:solidFill>
                  <a:schemeClr val="tx1">
                    <a:lumMod val="65000"/>
                    <a:lumOff val="35000"/>
                  </a:schemeClr>
                </a:solidFill>
                <a:latin typeface="Georgia" panose="02040502050405020303" pitchFamily="18" charset="0"/>
              </a:rPr>
              <a:t>SELECT </a:t>
            </a:r>
            <a:r>
              <a:rPr lang="en-US" sz="2000" dirty="0" err="1">
                <a:solidFill>
                  <a:schemeClr val="tx1">
                    <a:lumMod val="65000"/>
                    <a:lumOff val="35000"/>
                  </a:schemeClr>
                </a:solidFill>
                <a:latin typeface="Georgia" panose="02040502050405020303" pitchFamily="18" charset="0"/>
              </a:rPr>
              <a:t>Customers.customer_id</a:t>
            </a:r>
            <a:r>
              <a:rPr lang="en-US" sz="2000" dirty="0">
                <a:solidFill>
                  <a:schemeClr val="tx1">
                    <a:lumMod val="65000"/>
                    <a:lumOff val="35000"/>
                  </a:schemeClr>
                </a:solidFill>
                <a:latin typeface="Georgia" panose="02040502050405020303" pitchFamily="18" charset="0"/>
              </a:rPr>
              <a:t>, </a:t>
            </a:r>
            <a:r>
              <a:rPr lang="en-US" sz="2000" dirty="0" err="1">
                <a:solidFill>
                  <a:schemeClr val="tx1">
                    <a:lumMod val="65000"/>
                    <a:lumOff val="35000"/>
                  </a:schemeClr>
                </a:solidFill>
                <a:latin typeface="Georgia" panose="02040502050405020303" pitchFamily="18" charset="0"/>
              </a:rPr>
              <a:t>Customers.first_name</a:t>
            </a:r>
            <a:r>
              <a:rPr lang="en-US" sz="2000" dirty="0">
                <a:solidFill>
                  <a:schemeClr val="tx1">
                    <a:lumMod val="65000"/>
                    <a:lumOff val="35000"/>
                  </a:schemeClr>
                </a:solidFill>
                <a:latin typeface="Georgia" panose="02040502050405020303" pitchFamily="18" charset="0"/>
              </a:rPr>
              <a:t>, </a:t>
            </a:r>
            <a:r>
              <a:rPr lang="en-US" sz="2000" dirty="0" err="1">
                <a:solidFill>
                  <a:schemeClr val="tx1">
                    <a:lumMod val="65000"/>
                    <a:lumOff val="35000"/>
                  </a:schemeClr>
                </a:solidFill>
                <a:latin typeface="Georgia" panose="02040502050405020303" pitchFamily="18" charset="0"/>
              </a:rPr>
              <a:t>Orders.amount</a:t>
            </a:r>
            <a:endParaRPr lang="en-US" sz="2000" dirty="0">
              <a:solidFill>
                <a:schemeClr val="tx1">
                  <a:lumMod val="65000"/>
                  <a:lumOff val="35000"/>
                </a:schemeClr>
              </a:solidFill>
              <a:latin typeface="Georgia" panose="02040502050405020303" pitchFamily="18" charset="0"/>
            </a:endParaRPr>
          </a:p>
          <a:p>
            <a:pPr marL="0" indent="0">
              <a:buNone/>
            </a:pPr>
            <a:r>
              <a:rPr lang="en-US" sz="2000" dirty="0">
                <a:solidFill>
                  <a:schemeClr val="tx1">
                    <a:lumMod val="65000"/>
                    <a:lumOff val="35000"/>
                  </a:schemeClr>
                </a:solidFill>
                <a:latin typeface="Georgia" panose="02040502050405020303" pitchFamily="18" charset="0"/>
              </a:rPr>
              <a:t>FROM Customers</a:t>
            </a:r>
          </a:p>
          <a:p>
            <a:pPr marL="0" indent="0">
              <a:buNone/>
            </a:pPr>
            <a:r>
              <a:rPr lang="en-US" sz="2000" dirty="0">
                <a:solidFill>
                  <a:schemeClr val="tx1">
                    <a:lumMod val="65000"/>
                    <a:lumOff val="35000"/>
                  </a:schemeClr>
                </a:solidFill>
                <a:latin typeface="Georgia" panose="02040502050405020303" pitchFamily="18" charset="0"/>
              </a:rPr>
              <a:t>INNER JOIN Orders</a:t>
            </a:r>
          </a:p>
          <a:p>
            <a:pPr marL="0" indent="0">
              <a:buNone/>
            </a:pPr>
            <a:r>
              <a:rPr lang="en-US" sz="2000" dirty="0">
                <a:solidFill>
                  <a:schemeClr val="tx1">
                    <a:lumMod val="65000"/>
                    <a:lumOff val="35000"/>
                  </a:schemeClr>
                </a:solidFill>
                <a:latin typeface="Georgia" panose="02040502050405020303" pitchFamily="18" charset="0"/>
              </a:rPr>
              <a:t>ON </a:t>
            </a:r>
            <a:r>
              <a:rPr lang="en-US" sz="2000" dirty="0" err="1">
                <a:solidFill>
                  <a:schemeClr val="tx1">
                    <a:lumMod val="65000"/>
                    <a:lumOff val="35000"/>
                  </a:schemeClr>
                </a:solidFill>
                <a:latin typeface="Georgia" panose="02040502050405020303" pitchFamily="18" charset="0"/>
              </a:rPr>
              <a:t>Customers.customer_id</a:t>
            </a:r>
            <a:r>
              <a:rPr lang="en-US" sz="2000" dirty="0">
                <a:solidFill>
                  <a:schemeClr val="tx1">
                    <a:lumMod val="65000"/>
                    <a:lumOff val="35000"/>
                  </a:schemeClr>
                </a:solidFill>
                <a:latin typeface="Georgia" panose="02040502050405020303" pitchFamily="18" charset="0"/>
              </a:rPr>
              <a:t> = </a:t>
            </a:r>
            <a:r>
              <a:rPr lang="en-US" sz="2000" dirty="0" err="1">
                <a:solidFill>
                  <a:schemeClr val="tx1">
                    <a:lumMod val="65000"/>
                    <a:lumOff val="35000"/>
                  </a:schemeClr>
                </a:solidFill>
                <a:latin typeface="Georgia" panose="02040502050405020303" pitchFamily="18" charset="0"/>
              </a:rPr>
              <a:t>Orders.customer</a:t>
            </a:r>
            <a:endParaRPr lang="en-US" sz="2000" dirty="0">
              <a:solidFill>
                <a:schemeClr val="tx1">
                  <a:lumMod val="65000"/>
                  <a:lumOff val="35000"/>
                </a:schemeClr>
              </a:solidFill>
              <a:latin typeface="Georgia" panose="02040502050405020303" pitchFamily="18" charset="0"/>
            </a:endParaRPr>
          </a:p>
          <a:p>
            <a:pPr marL="0" indent="0">
              <a:buNone/>
            </a:pPr>
            <a:r>
              <a:rPr lang="en-US" sz="2000" dirty="0">
                <a:solidFill>
                  <a:schemeClr val="tx1">
                    <a:lumMod val="65000"/>
                    <a:lumOff val="35000"/>
                  </a:schemeClr>
                </a:solidFill>
                <a:latin typeface="Georgia" panose="02040502050405020303" pitchFamily="18" charset="0"/>
              </a:rPr>
              <a:t>WHERE </a:t>
            </a:r>
            <a:r>
              <a:rPr lang="en-US" sz="2000" dirty="0" err="1">
                <a:solidFill>
                  <a:schemeClr val="tx1">
                    <a:lumMod val="65000"/>
                    <a:lumOff val="35000"/>
                  </a:schemeClr>
                </a:solidFill>
                <a:latin typeface="Georgia" panose="02040502050405020303" pitchFamily="18" charset="0"/>
              </a:rPr>
              <a:t>Orders.amount</a:t>
            </a:r>
            <a:r>
              <a:rPr lang="en-US" sz="2000" dirty="0">
                <a:solidFill>
                  <a:schemeClr val="tx1">
                    <a:lumMod val="65000"/>
                    <a:lumOff val="35000"/>
                  </a:schemeClr>
                </a:solidFill>
                <a:latin typeface="Georgia" panose="02040502050405020303" pitchFamily="18" charset="0"/>
              </a:rPr>
              <a:t> &gt;= 500;</a:t>
            </a:r>
            <a:endParaRPr lang="en-IN" sz="2000" dirty="0">
              <a:solidFill>
                <a:schemeClr val="tx1">
                  <a:lumMod val="65000"/>
                  <a:lumOff val="35000"/>
                </a:schemeClr>
              </a:solidFill>
              <a:latin typeface="Georgia" panose="02040502050405020303" pitchFamily="18" charset="0"/>
            </a:endParaRPr>
          </a:p>
        </p:txBody>
      </p:sp>
    </p:spTree>
    <p:extLst>
      <p:ext uri="{BB962C8B-B14F-4D97-AF65-F5344CB8AC3E}">
        <p14:creationId xmlns:p14="http://schemas.microsoft.com/office/powerpoint/2010/main" val="174697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CB067-D9D2-A570-711F-89C75A9A507D}"/>
              </a:ext>
            </a:extLst>
          </p:cNvPr>
          <p:cNvSpPr>
            <a:spLocks noGrp="1"/>
          </p:cNvSpPr>
          <p:nvPr>
            <p:ph idx="1"/>
          </p:nvPr>
        </p:nvSpPr>
        <p:spPr>
          <a:xfrm>
            <a:off x="345440" y="873760"/>
            <a:ext cx="11582400" cy="5801360"/>
          </a:xfrm>
        </p:spPr>
        <p:txBody>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INNER JOIN With AS Alias</a:t>
            </a:r>
          </a:p>
          <a:p>
            <a:pPr marL="0" indent="0">
              <a:buNone/>
            </a:pPr>
            <a:endParaRPr lang="en-US" dirty="0">
              <a:latin typeface="Georgia" panose="02040502050405020303" pitchFamily="18" charset="0"/>
            </a:endParaRPr>
          </a:p>
          <a:p>
            <a:pPr marL="0" indent="0">
              <a:buNone/>
            </a:pPr>
            <a:r>
              <a:rPr lang="en-US" dirty="0">
                <a:latin typeface="Georgia" panose="02040502050405020303" pitchFamily="18" charset="0"/>
              </a:rPr>
              <a:t>SELECT </a:t>
            </a:r>
            <a:r>
              <a:rPr lang="en-US" dirty="0" err="1">
                <a:latin typeface="Georgia" panose="02040502050405020303" pitchFamily="18" charset="0"/>
              </a:rPr>
              <a:t>C.cat_name</a:t>
            </a:r>
            <a:r>
              <a:rPr lang="en-US" dirty="0">
                <a:latin typeface="Georgia" panose="02040502050405020303" pitchFamily="18" charset="0"/>
              </a:rPr>
              <a:t>, </a:t>
            </a:r>
            <a:r>
              <a:rPr lang="en-US" dirty="0" err="1">
                <a:latin typeface="Georgia" panose="02040502050405020303" pitchFamily="18" charset="0"/>
              </a:rPr>
              <a:t>P.prod_title</a:t>
            </a:r>
            <a:endParaRPr lang="en-US" dirty="0">
              <a:latin typeface="Georgia" panose="02040502050405020303" pitchFamily="18" charset="0"/>
            </a:endParaRPr>
          </a:p>
          <a:p>
            <a:pPr marL="0" indent="0">
              <a:buNone/>
            </a:pPr>
            <a:r>
              <a:rPr lang="en-US" dirty="0">
                <a:latin typeface="Georgia" panose="02040502050405020303" pitchFamily="18" charset="0"/>
              </a:rPr>
              <a:t>FROM Categories AS C</a:t>
            </a:r>
          </a:p>
          <a:p>
            <a:pPr marL="0" indent="0">
              <a:buNone/>
            </a:pPr>
            <a:r>
              <a:rPr lang="en-US" dirty="0">
                <a:latin typeface="Georgia" panose="02040502050405020303" pitchFamily="18" charset="0"/>
              </a:rPr>
              <a:t>INNER JOIN Products AS P</a:t>
            </a:r>
          </a:p>
          <a:p>
            <a:pPr marL="0" indent="0">
              <a:buNone/>
            </a:pPr>
            <a:r>
              <a:rPr lang="en-US" dirty="0">
                <a:latin typeface="Georgia" panose="02040502050405020303" pitchFamily="18" charset="0"/>
              </a:rPr>
              <a:t>ON </a:t>
            </a:r>
            <a:r>
              <a:rPr lang="en-US" dirty="0" err="1">
                <a:latin typeface="Georgia" panose="02040502050405020303" pitchFamily="18" charset="0"/>
              </a:rPr>
              <a:t>C.cat_id</a:t>
            </a:r>
            <a:r>
              <a:rPr lang="en-US" dirty="0">
                <a:latin typeface="Georgia" panose="02040502050405020303" pitchFamily="18" charset="0"/>
              </a:rPr>
              <a:t>= </a:t>
            </a:r>
            <a:r>
              <a:rPr lang="en-US" dirty="0" err="1">
                <a:latin typeface="Georgia" panose="02040502050405020303" pitchFamily="18" charset="0"/>
              </a:rPr>
              <a:t>P.cat_id</a:t>
            </a:r>
            <a:r>
              <a:rPr lang="en-US" dirty="0">
                <a:latin typeface="Georgia" panose="02040502050405020303" pitchFamily="18" charset="0"/>
              </a:rPr>
              <a:t>;</a:t>
            </a:r>
            <a:endParaRPr lang="en-IN" dirty="0">
              <a:latin typeface="Georgia" panose="02040502050405020303" pitchFamily="18" charset="0"/>
            </a:endParaRPr>
          </a:p>
        </p:txBody>
      </p:sp>
    </p:spTree>
    <p:extLst>
      <p:ext uri="{BB962C8B-B14F-4D97-AF65-F5344CB8AC3E}">
        <p14:creationId xmlns:p14="http://schemas.microsoft.com/office/powerpoint/2010/main" val="300617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0CDC6-D489-25BD-7967-47535202C8D7}"/>
              </a:ext>
            </a:extLst>
          </p:cNvPr>
          <p:cNvSpPr>
            <a:spLocks noGrp="1"/>
          </p:cNvSpPr>
          <p:nvPr>
            <p:ph idx="1"/>
          </p:nvPr>
        </p:nvSpPr>
        <p:spPr>
          <a:xfrm>
            <a:off x="581192" y="812800"/>
            <a:ext cx="11029615" cy="5679440"/>
          </a:xfrm>
        </p:spPr>
        <p:txBody>
          <a:bodyPr>
            <a:normAutofit/>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INNER JOIN With Three Tables</a:t>
            </a:r>
          </a:p>
          <a:p>
            <a:pPr marL="0" indent="0">
              <a:buNone/>
            </a:pPr>
            <a:endParaRPr lang="en-US" sz="2200" dirty="0">
              <a:latin typeface="Georgia" panose="02040502050405020303" pitchFamily="18" charset="0"/>
            </a:endParaRPr>
          </a:p>
          <a:p>
            <a:pPr marL="0" indent="0">
              <a:buNone/>
            </a:pPr>
            <a:r>
              <a:rPr lang="en-US" sz="2200" dirty="0">
                <a:latin typeface="Georgia" panose="02040502050405020303" pitchFamily="18" charset="0"/>
              </a:rPr>
              <a:t>SELECT </a:t>
            </a:r>
            <a:r>
              <a:rPr lang="en-US" sz="2200" dirty="0" err="1">
                <a:latin typeface="Georgia" panose="02040502050405020303" pitchFamily="18" charset="0"/>
              </a:rPr>
              <a:t>C.customer_id</a:t>
            </a:r>
            <a:r>
              <a:rPr lang="en-US" sz="2200" dirty="0">
                <a:latin typeface="Georgia" panose="02040502050405020303" pitchFamily="18" charset="0"/>
              </a:rPr>
              <a:t>, </a:t>
            </a:r>
            <a:r>
              <a:rPr lang="en-US" sz="2200" dirty="0" err="1">
                <a:latin typeface="Georgia" panose="02040502050405020303" pitchFamily="18" charset="0"/>
              </a:rPr>
              <a:t>C.first_name</a:t>
            </a:r>
            <a:r>
              <a:rPr lang="en-US" sz="2200" dirty="0">
                <a:latin typeface="Georgia" panose="02040502050405020303" pitchFamily="18" charset="0"/>
              </a:rPr>
              <a:t>, </a:t>
            </a:r>
            <a:r>
              <a:rPr lang="en-US" sz="2200" dirty="0" err="1">
                <a:latin typeface="Georgia" panose="02040502050405020303" pitchFamily="18" charset="0"/>
              </a:rPr>
              <a:t>O.amount</a:t>
            </a:r>
            <a:r>
              <a:rPr lang="en-US" sz="2200" dirty="0">
                <a:latin typeface="Georgia" panose="02040502050405020303" pitchFamily="18" charset="0"/>
              </a:rPr>
              <a:t>, </a:t>
            </a:r>
            <a:r>
              <a:rPr lang="en-US" sz="2200" dirty="0" err="1">
                <a:latin typeface="Georgia" panose="02040502050405020303" pitchFamily="18" charset="0"/>
              </a:rPr>
              <a:t>S.status</a:t>
            </a:r>
            <a:endParaRPr lang="en-US" sz="2200" dirty="0">
              <a:latin typeface="Georgia" panose="02040502050405020303" pitchFamily="18" charset="0"/>
            </a:endParaRPr>
          </a:p>
          <a:p>
            <a:pPr marL="0" indent="0">
              <a:buNone/>
            </a:pPr>
            <a:r>
              <a:rPr lang="en-US" sz="2200" dirty="0">
                <a:latin typeface="Georgia" panose="02040502050405020303" pitchFamily="18" charset="0"/>
              </a:rPr>
              <a:t>FROM Customers AS C</a:t>
            </a:r>
          </a:p>
          <a:p>
            <a:pPr marL="0" indent="0">
              <a:buNone/>
            </a:pPr>
            <a:r>
              <a:rPr lang="en-US" sz="2200" dirty="0">
                <a:latin typeface="Georgia" panose="02040502050405020303" pitchFamily="18" charset="0"/>
              </a:rPr>
              <a:t>INNER JOIN Orders AS O</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C.customer_id</a:t>
            </a:r>
            <a:r>
              <a:rPr lang="en-US" sz="2200" dirty="0">
                <a:latin typeface="Georgia" panose="02040502050405020303" pitchFamily="18" charset="0"/>
              </a:rPr>
              <a:t> = </a:t>
            </a:r>
            <a:r>
              <a:rPr lang="en-US" sz="2200" dirty="0" err="1">
                <a:latin typeface="Georgia" panose="02040502050405020303" pitchFamily="18" charset="0"/>
              </a:rPr>
              <a:t>O.customer</a:t>
            </a:r>
            <a:endParaRPr lang="en-US" sz="2200" dirty="0">
              <a:latin typeface="Georgia" panose="02040502050405020303" pitchFamily="18" charset="0"/>
            </a:endParaRPr>
          </a:p>
          <a:p>
            <a:pPr marL="0" indent="0">
              <a:buNone/>
            </a:pPr>
            <a:r>
              <a:rPr lang="en-US" sz="2200" dirty="0">
                <a:latin typeface="Georgia" panose="02040502050405020303" pitchFamily="18" charset="0"/>
              </a:rPr>
              <a:t>INNER JOIN </a:t>
            </a:r>
            <a:r>
              <a:rPr lang="en-US" sz="2200" dirty="0" err="1">
                <a:latin typeface="Georgia" panose="02040502050405020303" pitchFamily="18" charset="0"/>
              </a:rPr>
              <a:t>Shippings</a:t>
            </a:r>
            <a:r>
              <a:rPr lang="en-US" sz="2200" dirty="0">
                <a:latin typeface="Georgia" panose="02040502050405020303" pitchFamily="18" charset="0"/>
              </a:rPr>
              <a:t> AS S</a:t>
            </a:r>
          </a:p>
          <a:p>
            <a:pPr marL="0" indent="0">
              <a:buNone/>
            </a:pPr>
            <a:r>
              <a:rPr lang="en-US" sz="2200" dirty="0">
                <a:latin typeface="Georgia" panose="02040502050405020303" pitchFamily="18" charset="0"/>
              </a:rPr>
              <a:t>ON </a:t>
            </a:r>
            <a:r>
              <a:rPr lang="en-US" sz="2200" dirty="0" err="1">
                <a:latin typeface="Georgia" panose="02040502050405020303" pitchFamily="18" charset="0"/>
              </a:rPr>
              <a:t>C.customer_id</a:t>
            </a:r>
            <a:r>
              <a:rPr lang="en-US" sz="2200" dirty="0">
                <a:latin typeface="Georgia" panose="02040502050405020303" pitchFamily="18" charset="0"/>
              </a:rPr>
              <a:t> = </a:t>
            </a:r>
            <a:r>
              <a:rPr lang="en-US" sz="2200" dirty="0" err="1">
                <a:latin typeface="Georgia" panose="02040502050405020303" pitchFamily="18" charset="0"/>
              </a:rPr>
              <a:t>S.customer</a:t>
            </a:r>
            <a:r>
              <a:rPr lang="en-US" sz="2200" dirty="0">
                <a:latin typeface="Georgia" panose="02040502050405020303" pitchFamily="18" charset="0"/>
              </a:rPr>
              <a:t>;</a:t>
            </a:r>
            <a:endParaRPr lang="en-IN" sz="2200" dirty="0">
              <a:latin typeface="Georgia" panose="02040502050405020303" pitchFamily="18" charset="0"/>
            </a:endParaRPr>
          </a:p>
        </p:txBody>
      </p:sp>
    </p:spTree>
    <p:extLst>
      <p:ext uri="{BB962C8B-B14F-4D97-AF65-F5344CB8AC3E}">
        <p14:creationId xmlns:p14="http://schemas.microsoft.com/office/powerpoint/2010/main" val="322120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718726-E257-8A57-8E67-3183E5D7B36F}"/>
              </a:ext>
            </a:extLst>
          </p:cNvPr>
          <p:cNvSpPr>
            <a:spLocks noGrp="1"/>
          </p:cNvSpPr>
          <p:nvPr>
            <p:ph idx="1"/>
          </p:nvPr>
        </p:nvSpPr>
        <p:spPr>
          <a:xfrm>
            <a:off x="274321" y="660398"/>
            <a:ext cx="5283200" cy="6213155"/>
          </a:xfrm>
        </p:spPr>
        <p:txBody>
          <a:bodyPr>
            <a:normAutofit/>
          </a:bodyPr>
          <a:lstStyle/>
          <a:p>
            <a:pPr marL="0" indent="0">
              <a:buNone/>
            </a:pPr>
            <a:r>
              <a:rPr lang="en-US" sz="2200" b="1" dirty="0">
                <a:solidFill>
                  <a:srgbClr val="0070C0"/>
                </a:solidFill>
                <a:effectLst>
                  <a:outerShdw blurRad="38100" dist="38100" dir="2700000" algn="tl">
                    <a:srgbClr val="000000">
                      <a:alpha val="43137"/>
                    </a:srgbClr>
                  </a:outerShdw>
                </a:effectLst>
                <a:latin typeface="Georgia" panose="02040502050405020303" pitchFamily="18" charset="0"/>
              </a:rPr>
              <a:t>INNER JOIN Vs LEFT JOIN</a:t>
            </a:r>
          </a:p>
          <a:p>
            <a:pPr>
              <a:buFont typeface="Wingdings" panose="05000000000000000000" pitchFamily="2" charset="2"/>
              <a:buChar char="Ø"/>
            </a:pPr>
            <a:r>
              <a:rPr lang="en-US" sz="2000" dirty="0">
                <a:latin typeface="Georgia" panose="02040502050405020303" pitchFamily="18" charset="0"/>
              </a:rPr>
              <a:t>The INNER JOIN selects the common rows between two tables. </a:t>
            </a:r>
          </a:p>
          <a:p>
            <a:pPr>
              <a:buFont typeface="Wingdings" panose="05000000000000000000" pitchFamily="2" charset="2"/>
              <a:buChar char="Ø"/>
            </a:pPr>
            <a:r>
              <a:rPr lang="en-US" sz="2000" dirty="0">
                <a:latin typeface="Georgia" panose="02040502050405020303" pitchFamily="18" charset="0"/>
              </a:rPr>
              <a:t>Whereas the LEFT JOIN selects the common rows as well as all the remaining rows from the left table.</a:t>
            </a:r>
          </a:p>
          <a:p>
            <a:pPr>
              <a:buFont typeface="Wingdings" panose="05000000000000000000" pitchFamily="2" charset="2"/>
              <a:buChar char="Ø"/>
            </a:pPr>
            <a:endParaRPr lang="en-US" sz="2000" dirty="0">
              <a:latin typeface="Georgia" panose="02040502050405020303" pitchFamily="18" charset="0"/>
            </a:endParaRPr>
          </a:p>
          <a:p>
            <a:pPr marL="0" indent="0">
              <a:buNone/>
            </a:pPr>
            <a:r>
              <a:rPr lang="en-US" sz="2000" dirty="0">
                <a:latin typeface="Georgia" panose="02040502050405020303" pitchFamily="18" charset="0"/>
              </a:rPr>
              <a:t>SELECT </a:t>
            </a:r>
            <a:r>
              <a:rPr lang="en-US" sz="2000" dirty="0" err="1">
                <a:latin typeface="Georgia" panose="02040502050405020303" pitchFamily="18" charset="0"/>
              </a:rPr>
              <a:t>Customers.customer_id</a:t>
            </a:r>
            <a:r>
              <a:rPr lang="en-US" sz="2000" dirty="0">
                <a:latin typeface="Georgia" panose="02040502050405020303" pitchFamily="18" charset="0"/>
              </a:rPr>
              <a:t>, </a:t>
            </a:r>
            <a:r>
              <a:rPr lang="en-US" sz="2000" dirty="0" err="1">
                <a:latin typeface="Georgia" panose="02040502050405020303" pitchFamily="18" charset="0"/>
              </a:rPr>
              <a:t>Customers.first_name</a:t>
            </a:r>
            <a:r>
              <a:rPr lang="en-US" sz="2000" dirty="0">
                <a:latin typeface="Georgia" panose="02040502050405020303" pitchFamily="18" charset="0"/>
              </a:rPr>
              <a:t>, </a:t>
            </a:r>
            <a:r>
              <a:rPr lang="en-US" sz="2000" dirty="0" err="1">
                <a:latin typeface="Georgia" panose="02040502050405020303" pitchFamily="18" charset="0"/>
              </a:rPr>
              <a:t>Orders.amount</a:t>
            </a:r>
            <a:endParaRPr lang="en-US" sz="2000" dirty="0">
              <a:latin typeface="Georgia" panose="02040502050405020303" pitchFamily="18" charset="0"/>
            </a:endParaRPr>
          </a:p>
          <a:p>
            <a:pPr marL="0" indent="0">
              <a:buNone/>
            </a:pPr>
            <a:r>
              <a:rPr lang="en-US" sz="2000" dirty="0">
                <a:latin typeface="Georgia" panose="02040502050405020303" pitchFamily="18" charset="0"/>
              </a:rPr>
              <a:t>FROM Customers</a:t>
            </a:r>
          </a:p>
          <a:p>
            <a:pPr marL="0" indent="0">
              <a:buNone/>
            </a:pPr>
            <a:r>
              <a:rPr lang="en-US" sz="2000" dirty="0">
                <a:latin typeface="Georgia" panose="02040502050405020303" pitchFamily="18" charset="0"/>
              </a:rPr>
              <a:t>INNER JOIN Orders</a:t>
            </a:r>
          </a:p>
          <a:p>
            <a:pPr marL="0" indent="0">
              <a:buNone/>
            </a:pPr>
            <a:r>
              <a:rPr lang="en-US" sz="2000" dirty="0">
                <a:latin typeface="Georgia" panose="02040502050405020303" pitchFamily="18" charset="0"/>
              </a:rPr>
              <a:t>ON </a:t>
            </a:r>
            <a:r>
              <a:rPr lang="en-US" sz="2000" dirty="0" err="1">
                <a:latin typeface="Georgia" panose="02040502050405020303" pitchFamily="18" charset="0"/>
              </a:rPr>
              <a:t>Customers.customer_id</a:t>
            </a:r>
            <a:r>
              <a:rPr lang="en-US" sz="2000" dirty="0">
                <a:latin typeface="Georgia" panose="02040502050405020303" pitchFamily="18" charset="0"/>
              </a:rPr>
              <a:t> = </a:t>
            </a:r>
            <a:r>
              <a:rPr lang="en-US" sz="2000" dirty="0" err="1">
                <a:latin typeface="Georgia" panose="02040502050405020303" pitchFamily="18" charset="0"/>
              </a:rPr>
              <a:t>Orders.customer</a:t>
            </a:r>
            <a:r>
              <a:rPr lang="en-US" sz="2000" dirty="0">
                <a:latin typeface="Georgia" panose="02040502050405020303" pitchFamily="18" charset="0"/>
              </a:rPr>
              <a:t>;</a:t>
            </a:r>
            <a:endParaRPr lang="en-IN" sz="2000" dirty="0">
              <a:latin typeface="Georgia" panose="02040502050405020303" pitchFamily="18" charset="0"/>
            </a:endParaRPr>
          </a:p>
        </p:txBody>
      </p:sp>
      <p:pic>
        <p:nvPicPr>
          <p:cNvPr id="2052" name="Picture 4" descr="How to use INNER JOIN in SQL">
            <a:extLst>
              <a:ext uri="{FF2B5EF4-FFF2-40B4-BE49-F238E27FC236}">
                <a16:creationId xmlns:a16="http://schemas.microsoft.com/office/drawing/2014/main" id="{D8D7C603-23F0-DF25-CF8A-7D0590B07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1576388"/>
            <a:ext cx="6578600" cy="4275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277268"/>
      </p:ext>
    </p:extLst>
  </p:cSld>
  <p:clrMapOvr>
    <a:masterClrMapping/>
  </p:clrMapOvr>
</p:sld>
</file>

<file path=ppt/theme/theme1.xml><?xml version="1.0" encoding="utf-8"?>
<a:theme xmlns:a="http://schemas.openxmlformats.org/drawingml/2006/main" name="ICT Basic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T Basic Theme" id="{98E71BC8-CEE5-4A46-949E-391C0C874B8F}" vid="{96F7FA2A-5830-4612-98C6-3C5F1D18D752}"/>
    </a:ext>
  </a:extLst>
</a:theme>
</file>

<file path=docProps/app.xml><?xml version="1.0" encoding="utf-8"?>
<Properties xmlns="http://schemas.openxmlformats.org/officeDocument/2006/extended-properties" xmlns:vt="http://schemas.openxmlformats.org/officeDocument/2006/docPropsVTypes">
  <TotalTime>0</TotalTime>
  <Words>2573</Words>
  <Application>Microsoft Office PowerPoint</Application>
  <PresentationFormat>Widescreen</PresentationFormat>
  <Paragraphs>320</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Georgia</vt:lpstr>
      <vt:lpstr>inter-regular</vt:lpstr>
      <vt:lpstr>Wingdings</vt:lpstr>
      <vt:lpstr>ICT Basic Theme</vt:lpstr>
      <vt:lpstr>Joins and Subqueries</vt:lpstr>
      <vt:lpstr>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WHERE CLAUSE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GROUPBY</vt:lpstr>
      <vt:lpstr>PowerPoint Presentation</vt:lpstr>
      <vt:lpstr>PowerPoint Presentation</vt:lpstr>
      <vt:lpstr>GROUP BY With Multiple Columns &amp; HAVING Clause</vt:lpstr>
      <vt:lpstr>Orderby clause</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lastModifiedBy>vijaya murugan</cp:lastModifiedBy>
  <cp:revision>1</cp:revision>
  <dcterms:modified xsi:type="dcterms:W3CDTF">2025-07-30T14:22:13Z</dcterms:modified>
</cp:coreProperties>
</file>